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332924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805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404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266457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24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917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613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957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567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18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602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F423-0D60-4ADB-A91B-5E1254F781BD}" type="datetimeFigureOut">
              <a:rPr lang="de-CH" smtClean="0"/>
              <a:t>07.04.2016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03AF-290C-42D3-8689-F349F3C99462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CH" altLang="de-DE" smtClean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6577013" y="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019800" y="76200"/>
            <a:ext cx="301148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de-DE" sz="1000" b="1" dirty="0" smtClean="0"/>
              <a:t>record</a:t>
            </a:r>
            <a:r>
              <a:rPr lang="en-GB" altLang="de-DE" sz="1000" dirty="0" smtClean="0"/>
              <a:t>    your global partner for entrance solutions</a:t>
            </a:r>
          </a:p>
        </p:txBody>
      </p:sp>
    </p:spTree>
    <p:extLst>
      <p:ext uri="{BB962C8B-B14F-4D97-AF65-F5344CB8AC3E}">
        <p14:creationId xmlns:p14="http://schemas.microsoft.com/office/powerpoint/2010/main" val="46732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hyperlink" Target="http://my.record.ch/images/getFile?t=artikel&amp;f=dokument_de&amp;id=121" TargetMode="External"/><Relationship Id="rId7" Type="http://schemas.openxmlformats.org/officeDocument/2006/relationships/hyperlink" Target="http://www.myrecord.ch/images/getFile?t=artikel&amp;f=dokument_fr&amp;id=109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0.png"/><Relationship Id="rId5" Type="http://schemas.openxmlformats.org/officeDocument/2006/relationships/hyperlink" Target="http://my.record.ch/images/getFile?t=artikel&amp;f=dokument_fr&amp;id=17" TargetMode="External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hyperlink" Target="http://my.record.ch/images/getFile?t=artikel&amp;f=dokument_fr&amp;id=34" TargetMode="Externa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0.png"/><Relationship Id="rId7" Type="http://schemas.openxmlformats.org/officeDocument/2006/relationships/image" Target="../media/image23.tif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" y="1267471"/>
            <a:ext cx="8252289" cy="5358753"/>
          </a:xfrm>
          <a:prstGeom prst="rect">
            <a:avLst/>
          </a:prstGeom>
        </p:spPr>
      </p:pic>
      <p:sp>
        <p:nvSpPr>
          <p:cNvPr id="48131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/>
            <a:ahLst/>
            <a:cxnLst>
              <a:cxn ang="0">
                <a:pos x="0" y="590"/>
              </a:cxn>
              <a:cxn ang="0">
                <a:pos x="9" y="0"/>
              </a:cxn>
              <a:cxn ang="0">
                <a:pos x="5753" y="18"/>
              </a:cxn>
              <a:cxn ang="0">
                <a:pos x="5755" y="3972"/>
              </a:cxn>
              <a:cxn ang="0">
                <a:pos x="5078" y="3981"/>
              </a:cxn>
              <a:cxn ang="0">
                <a:pos x="5078" y="899"/>
              </a:cxn>
              <a:cxn ang="0">
                <a:pos x="5013" y="760"/>
              </a:cxn>
              <a:cxn ang="0">
                <a:pos x="4902" y="645"/>
              </a:cxn>
              <a:cxn ang="0">
                <a:pos x="4796" y="608"/>
              </a:cxn>
              <a:cxn ang="0">
                <a:pos x="4677" y="590"/>
              </a:cxn>
              <a:cxn ang="0">
                <a:pos x="0" y="590"/>
              </a:cxn>
            </a:cxnLst>
            <a:rect l="0" t="0" r="r" b="b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DFA 127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les portes automatiques – c’est record !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3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725" y="10"/>
              </a:cxn>
              <a:cxn ang="0">
                <a:pos x="5235" y="430"/>
              </a:cxn>
              <a:cxn ang="0">
                <a:pos x="5238" y="3279"/>
              </a:cxn>
            </a:cxnLst>
            <a:rect l="0" t="0" r="r" b="b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8135" name="Picture 7" descr="record base 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943600"/>
            <a:ext cx="869950" cy="522288"/>
          </a:xfrm>
          <a:prstGeom prst="rect">
            <a:avLst/>
          </a:prstGeom>
          <a:noFill/>
        </p:spPr>
      </p:pic>
      <p:pic>
        <p:nvPicPr>
          <p:cNvPr id="48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440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25" y="870353"/>
            <a:ext cx="8620125" cy="5762625"/>
          </a:xfrm>
          <a:prstGeom prst="rect">
            <a:avLst/>
          </a:prstGeom>
        </p:spPr>
      </p:pic>
      <p:sp>
        <p:nvSpPr>
          <p:cNvPr id="55299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/>
            <a:ahLst/>
            <a:cxnLst>
              <a:cxn ang="0">
                <a:pos x="0" y="590"/>
              </a:cxn>
              <a:cxn ang="0">
                <a:pos x="9" y="0"/>
              </a:cxn>
              <a:cxn ang="0">
                <a:pos x="5753" y="18"/>
              </a:cxn>
              <a:cxn ang="0">
                <a:pos x="5755" y="3972"/>
              </a:cxn>
              <a:cxn ang="0">
                <a:pos x="5078" y="3981"/>
              </a:cxn>
              <a:cxn ang="0">
                <a:pos x="5078" y="899"/>
              </a:cxn>
              <a:cxn ang="0">
                <a:pos x="5013" y="760"/>
              </a:cxn>
              <a:cxn ang="0">
                <a:pos x="4902" y="645"/>
              </a:cxn>
              <a:cxn ang="0">
                <a:pos x="4796" y="608"/>
              </a:cxn>
              <a:cxn ang="0">
                <a:pos x="4677" y="590"/>
              </a:cxn>
              <a:cxn ang="0">
                <a:pos x="0" y="590"/>
              </a:cxn>
            </a:cxnLst>
            <a:rect l="0" t="0" r="r" b="b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725" y="10"/>
              </a:cxn>
              <a:cxn ang="0">
                <a:pos x="5235" y="430"/>
              </a:cxn>
              <a:cxn ang="0">
                <a:pos x="5238" y="3279"/>
              </a:cxn>
            </a:cxnLst>
            <a:rect l="0" t="0" r="r" b="b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DFA 127 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d'information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16" name="Freeform 20"/>
          <p:cNvSpPr>
            <a:spLocks/>
          </p:cNvSpPr>
          <p:nvPr/>
        </p:nvSpPr>
        <p:spPr bwMode="auto">
          <a:xfrm>
            <a:off x="454025" y="1974850"/>
            <a:ext cx="7089775" cy="4198938"/>
          </a:xfrm>
          <a:custGeom>
            <a:avLst/>
            <a:gdLst/>
            <a:ahLst/>
            <a:cxnLst>
              <a:cxn ang="0">
                <a:pos x="0" y="2645"/>
              </a:cxn>
              <a:cxn ang="0">
                <a:pos x="0" y="0"/>
              </a:cxn>
              <a:cxn ang="0">
                <a:pos x="4178" y="4"/>
              </a:cxn>
              <a:cxn ang="0">
                <a:pos x="4238" y="6"/>
              </a:cxn>
              <a:cxn ang="0">
                <a:pos x="4286" y="14"/>
              </a:cxn>
              <a:cxn ang="0">
                <a:pos x="4334" y="34"/>
              </a:cxn>
              <a:cxn ang="0">
                <a:pos x="4378" y="62"/>
              </a:cxn>
              <a:cxn ang="0">
                <a:pos x="4414" y="98"/>
              </a:cxn>
              <a:cxn ang="0">
                <a:pos x="4438" y="134"/>
              </a:cxn>
              <a:cxn ang="0">
                <a:pos x="4454" y="168"/>
              </a:cxn>
              <a:cxn ang="0">
                <a:pos x="4462" y="212"/>
              </a:cxn>
              <a:cxn ang="0">
                <a:pos x="4466" y="292"/>
              </a:cxn>
              <a:cxn ang="0">
                <a:pos x="4466" y="2644"/>
              </a:cxn>
              <a:cxn ang="0">
                <a:pos x="0" y="2645"/>
              </a:cxn>
            </a:cxnLst>
            <a:rect l="0" t="0" r="r" b="b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593725" y="2087563"/>
            <a:ext cx="4968875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DFA 127 </a:t>
            </a: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matériel</a:t>
            </a: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d'information</a:t>
            </a:r>
            <a:endParaRPr lang="en-GB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2336800" y="24384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2336800" y="2438400"/>
            <a:ext cx="16002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Décl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d’incorpo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4064000" y="24384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Rectangle 27"/>
          <p:cNvSpPr>
            <a:spLocks noChangeArrowheads="1"/>
          </p:cNvSpPr>
          <p:nvPr/>
        </p:nvSpPr>
        <p:spPr bwMode="auto">
          <a:xfrm>
            <a:off x="4064000" y="2438400"/>
            <a:ext cx="16002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rIns="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Certificat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24" name="Rectangle 28"/>
          <p:cNvSpPr>
            <a:spLocks noChangeArrowheads="1"/>
          </p:cNvSpPr>
          <p:nvPr/>
        </p:nvSpPr>
        <p:spPr bwMode="auto">
          <a:xfrm>
            <a:off x="5791200" y="24384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5791200" y="2438400"/>
            <a:ext cx="16002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Appel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d'offres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30" name="Rectangle 34"/>
          <p:cNvSpPr>
            <a:spLocks noChangeArrowheads="1"/>
          </p:cNvSpPr>
          <p:nvPr/>
        </p:nvSpPr>
        <p:spPr bwMode="auto">
          <a:xfrm>
            <a:off x="609600" y="42672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31" name="Rectangle 35"/>
          <p:cNvSpPr>
            <a:spLocks noChangeArrowheads="1"/>
          </p:cNvSpPr>
          <p:nvPr/>
        </p:nvSpPr>
        <p:spPr bwMode="auto">
          <a:xfrm>
            <a:off x="609600" y="4267200"/>
            <a:ext cx="1600200" cy="17526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Dessins CAD</a:t>
            </a:r>
          </a:p>
        </p:txBody>
      </p:sp>
      <p:sp>
        <p:nvSpPr>
          <p:cNvPr id="55332" name="Rectangle 36"/>
          <p:cNvSpPr>
            <a:spLocks noChangeArrowheads="1"/>
          </p:cNvSpPr>
          <p:nvPr/>
        </p:nvSpPr>
        <p:spPr bwMode="auto">
          <a:xfrm>
            <a:off x="2336800" y="42672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33" name="Rectangle 37"/>
          <p:cNvSpPr>
            <a:spLocks noChangeArrowheads="1"/>
          </p:cNvSpPr>
          <p:nvPr/>
        </p:nvSpPr>
        <p:spPr bwMode="auto">
          <a:xfrm>
            <a:off x="2336800" y="4267200"/>
            <a:ext cx="1600200" cy="17526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Instr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d’utilisation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34" name="Rectangle 38"/>
          <p:cNvSpPr>
            <a:spLocks noChangeArrowheads="1"/>
          </p:cNvSpPr>
          <p:nvPr/>
        </p:nvSpPr>
        <p:spPr bwMode="auto">
          <a:xfrm>
            <a:off x="4064000" y="42672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35" name="Rectangle 39"/>
          <p:cNvSpPr>
            <a:spLocks noChangeArrowheads="1"/>
          </p:cNvSpPr>
          <p:nvPr/>
        </p:nvSpPr>
        <p:spPr bwMode="auto">
          <a:xfrm>
            <a:off x="4064000" y="4267200"/>
            <a:ext cx="1600200" cy="17526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rIns="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lans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câbles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36" name="Rectangle 40"/>
          <p:cNvSpPr>
            <a:spLocks noChangeArrowheads="1"/>
          </p:cNvSpPr>
          <p:nvPr/>
        </p:nvSpPr>
        <p:spPr bwMode="auto">
          <a:xfrm>
            <a:off x="5791200" y="42672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37" name="Rectangle 41"/>
          <p:cNvSpPr>
            <a:spLocks noChangeArrowheads="1"/>
          </p:cNvSpPr>
          <p:nvPr/>
        </p:nvSpPr>
        <p:spPr bwMode="auto">
          <a:xfrm>
            <a:off x="5791200" y="4267200"/>
            <a:ext cx="1600200" cy="17526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Brochures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34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609600" y="2438400"/>
            <a:ext cx="1600200" cy="381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>
            <a:off x="609600" y="2438400"/>
            <a:ext cx="16002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Certificat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TÜV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0" y="2895599"/>
            <a:ext cx="798619" cy="114300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2889191"/>
            <a:ext cx="806450" cy="114940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17" y="2895600"/>
            <a:ext cx="812165" cy="1143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1" y="2895600"/>
            <a:ext cx="819558" cy="113109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3" y="4724400"/>
            <a:ext cx="861391" cy="12192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04" y="4724400"/>
            <a:ext cx="861391" cy="123573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27" y="4724400"/>
            <a:ext cx="847944" cy="120408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10" y="4740087"/>
            <a:ext cx="841579" cy="1198807"/>
          </a:xfrm>
          <a:prstGeom prst="rect">
            <a:avLst/>
          </a:prstGeom>
        </p:spPr>
      </p:pic>
      <p:sp>
        <p:nvSpPr>
          <p:cNvPr id="44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244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84" y="838201"/>
            <a:ext cx="9015228" cy="5788024"/>
          </a:xfrm>
          <a:prstGeom prst="rect">
            <a:avLst/>
          </a:prstGeom>
        </p:spPr>
      </p:pic>
      <p:sp>
        <p:nvSpPr>
          <p:cNvPr id="15362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DFA 127</a:t>
            </a:r>
            <a:endParaRPr lang="de-DE" alt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l’automatisme de référence pour porte battante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304800" y="5181600"/>
            <a:ext cx="50292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endParaRPr lang="de-CH" altLang="de-DE" sz="1300">
              <a:solidFill>
                <a:schemeClr val="bg1"/>
              </a:solidFill>
            </a:endParaRPr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28600" y="2133600"/>
            <a:ext cx="1905000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L'entraînement du vantail se fait par l'intermédiaire d'un bras qui ouvre et ferme la </a:t>
            </a: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porte.</a:t>
            </a:r>
            <a:endParaRPr lang="de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2065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01" y="1267472"/>
            <a:ext cx="8066701" cy="5361928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DFA 127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domaines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d’utilisation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Rectangle 22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5" y="1974850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1588" lvl="1">
              <a:spcBef>
                <a:spcPct val="35000"/>
              </a:spcBef>
              <a:buClr>
                <a:srgbClr val="B2B2B2"/>
              </a:buClr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Dans de nombreux secteurs de la vie publique et surtout pour les applications avec porte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intérieure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adaptées aux handicapés pour immeubles d’habitation, hôpitaux et </a:t>
            </a:r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EMS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Bâtiments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administratifs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commerciaux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Bâtiments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transports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publics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Restaurants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hôtels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Domaines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d’utilisation</a:t>
            </a:r>
            <a:endParaRPr lang="de-DE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53777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46630"/>
            <a:ext cx="8243724" cy="5479595"/>
          </a:xfrm>
          <a:prstGeom prst="rect">
            <a:avLst/>
          </a:prstGeom>
        </p:spPr>
      </p:pic>
      <p:sp>
        <p:nvSpPr>
          <p:cNvPr id="15362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28600" y="609600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DFA 127</a:t>
            </a:r>
            <a:endParaRPr lang="de-DE" alt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qualités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avantages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304800" y="5181600"/>
            <a:ext cx="5029200" cy="1143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endParaRPr lang="de-CH" altLang="de-DE" sz="1300">
              <a:solidFill>
                <a:schemeClr val="bg1"/>
              </a:solidFill>
            </a:endParaRPr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28600" y="2133600"/>
            <a:ext cx="1905000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7" lvl="1">
              <a:spcBef>
                <a:spcPct val="15000"/>
              </a:spcBef>
              <a:buClr>
                <a:srgbClr val="FF9900"/>
              </a:buClr>
              <a:buSzPct val="120000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Qualités</a:t>
            </a:r>
            <a:r>
              <a:rPr lang="de-CH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CH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avantages</a:t>
            </a:r>
            <a:endParaRPr lang="de-CH" sz="1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de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éprouvée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fonctionnement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particulièrement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silencieux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" lvl="1">
              <a:spcBef>
                <a:spcPct val="15000"/>
              </a:spcBef>
              <a:buClr>
                <a:srgbClr val="FF9900"/>
              </a:buClr>
              <a:buSzPct val="120000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DFA 127 est le premier entraînement de porte battante record  qui est utilisé en standard pour les applications de portes battantes les plus </a:t>
            </a:r>
            <a:r>
              <a:rPr lang="fr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diver-ses</a:t>
            </a: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(FULL POWER, LOW ENERGY, INVERS).</a:t>
            </a:r>
            <a:endParaRPr lang="de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" lvl="1">
              <a:spcBef>
                <a:spcPct val="15000"/>
              </a:spcBef>
              <a:buClr>
                <a:srgbClr val="FF9900"/>
              </a:buClr>
              <a:buSzPct val="120000"/>
              <a:tabLst>
                <a:tab pos="1543050" algn="l"/>
                <a:tab pos="1828800" algn="l"/>
                <a:tab pos="6232525" algn="l"/>
              </a:tabLst>
            </a:pP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endParaRPr lang="de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99059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94" y="1022443"/>
            <a:ext cx="8648281" cy="5603782"/>
          </a:xfrm>
          <a:prstGeom prst="rect">
            <a:avLst/>
          </a:prstGeom>
        </p:spPr>
      </p:pic>
      <p:sp>
        <p:nvSpPr>
          <p:cNvPr id="25602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3" name="Freeform 4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DFA </a:t>
            </a:r>
            <a:r>
              <a:rPr lang="de-CH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127 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le système d’entraînement en 4 versions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Freeform 20"/>
          <p:cNvSpPr>
            <a:spLocks/>
          </p:cNvSpPr>
          <p:nvPr/>
        </p:nvSpPr>
        <p:spPr bwMode="auto">
          <a:xfrm>
            <a:off x="454025" y="1974850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Rectangle 21"/>
          <p:cNvSpPr>
            <a:spLocks noChangeArrowheads="1"/>
          </p:cNvSpPr>
          <p:nvPr/>
        </p:nvSpPr>
        <p:spPr bwMode="auto">
          <a:xfrm>
            <a:off x="609600" y="2087563"/>
            <a:ext cx="4648200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fr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système d’entraînement en 4 versions</a:t>
            </a:r>
            <a:endParaRPr lang="de-DE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ieren 9"/>
          <p:cNvGrpSpPr/>
          <p:nvPr/>
        </p:nvGrpSpPr>
        <p:grpSpPr>
          <a:xfrm>
            <a:off x="609600" y="2590800"/>
            <a:ext cx="3380909" cy="914400"/>
            <a:chOff x="-4356781" y="-1030339"/>
            <a:chExt cx="6761817" cy="1828800"/>
          </a:xfrm>
        </p:grpSpPr>
        <p:sp>
          <p:nvSpPr>
            <p:cNvPr id="5" name="Rechteck 4"/>
            <p:cNvSpPr/>
            <p:nvPr/>
          </p:nvSpPr>
          <p:spPr bwMode="auto">
            <a:xfrm>
              <a:off x="-4270149" y="-954139"/>
              <a:ext cx="1646237" cy="1659391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rIns="45720" rtlCol="0" anchor="ctr"/>
            <a:lstStyle/>
            <a:p>
              <a:pPr marL="249238" indent="-247650" algn="ctr">
                <a:spcBef>
                  <a:spcPct val="25000"/>
                </a:spcBef>
                <a:buClr>
                  <a:srgbClr val="B2B2B2"/>
                </a:buClr>
                <a:buFont typeface="Wingdings" pitchFamily="2" charset="2"/>
                <a:buChar char="è"/>
              </a:pPr>
              <a:endParaRPr lang="de-CH" sz="15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9895" y="-757855"/>
              <a:ext cx="1285732" cy="1266826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 bwMode="auto">
            <a:xfrm>
              <a:off x="-4356781" y="-1030339"/>
              <a:ext cx="1814850" cy="1828800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rIns="45720" rtlCol="0" anchor="ctr"/>
            <a:lstStyle/>
            <a:p>
              <a:pPr marL="249238" indent="-247650" algn="ctr">
                <a:spcBef>
                  <a:spcPct val="25000"/>
                </a:spcBef>
                <a:buClr>
                  <a:srgbClr val="B2B2B2"/>
                </a:buClr>
                <a:buFont typeface="Wingdings" pitchFamily="2" charset="2"/>
                <a:buChar char="è"/>
              </a:pPr>
              <a:endParaRPr lang="de-CH" sz="15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-2380911" y="-355275"/>
              <a:ext cx="4785947" cy="92333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fr-CH" sz="15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 POWER – puissant à usage universel</a:t>
              </a:r>
              <a:endParaRPr lang="de-DE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609600" y="3738562"/>
            <a:ext cx="3380910" cy="914400"/>
            <a:chOff x="-5182226" y="1986869"/>
            <a:chExt cx="6761820" cy="1828800"/>
          </a:xfrm>
        </p:grpSpPr>
        <p:sp>
          <p:nvSpPr>
            <p:cNvPr id="32" name="Rechteck 31"/>
            <p:cNvSpPr/>
            <p:nvPr/>
          </p:nvSpPr>
          <p:spPr bwMode="auto">
            <a:xfrm>
              <a:off x="-5095594" y="2063069"/>
              <a:ext cx="1646237" cy="1659391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rIns="45720" rtlCol="0" anchor="ctr"/>
            <a:lstStyle/>
            <a:p>
              <a:pPr marL="249238" indent="-247650" algn="ctr">
                <a:spcBef>
                  <a:spcPct val="25000"/>
                </a:spcBef>
                <a:buClr>
                  <a:srgbClr val="B2B2B2"/>
                </a:buClr>
                <a:buFont typeface="Wingdings" pitchFamily="2" charset="2"/>
                <a:buChar char="è"/>
              </a:pPr>
              <a:endParaRPr lang="de-CH" sz="15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4" name="Rechteck 33"/>
            <p:cNvSpPr/>
            <p:nvPr/>
          </p:nvSpPr>
          <p:spPr bwMode="auto">
            <a:xfrm>
              <a:off x="-5182226" y="1986869"/>
              <a:ext cx="1814850" cy="1828800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rIns="45720" rtlCol="0" anchor="ctr"/>
            <a:lstStyle/>
            <a:p>
              <a:pPr marL="249238" indent="-247650" algn="ctr">
                <a:spcBef>
                  <a:spcPct val="25000"/>
                </a:spcBef>
                <a:buClr>
                  <a:srgbClr val="B2B2B2"/>
                </a:buClr>
                <a:buFont typeface="Wingdings" pitchFamily="2" charset="2"/>
                <a:buChar char="è"/>
              </a:pPr>
              <a:endParaRPr lang="de-CH" sz="15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-3172674" y="2240747"/>
              <a:ext cx="4752268" cy="92333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LOW ENERGY – à énergie cinétique réduite</a:t>
              </a:r>
              <a:endPara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13086" y="2309217"/>
              <a:ext cx="1285876" cy="1248056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4137157" y="3738562"/>
            <a:ext cx="3368053" cy="914400"/>
            <a:chOff x="-5228718" y="4365851"/>
            <a:chExt cx="6736106" cy="1828800"/>
          </a:xfrm>
        </p:grpSpPr>
        <p:sp>
          <p:nvSpPr>
            <p:cNvPr id="38" name="Rechteck 37"/>
            <p:cNvSpPr/>
            <p:nvPr/>
          </p:nvSpPr>
          <p:spPr bwMode="auto">
            <a:xfrm>
              <a:off x="-5142086" y="4442051"/>
              <a:ext cx="1646237" cy="1659391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rIns="45720" rtlCol="0" anchor="ctr"/>
            <a:lstStyle/>
            <a:p>
              <a:pPr marL="249238" indent="-247650" algn="ctr">
                <a:spcBef>
                  <a:spcPct val="25000"/>
                </a:spcBef>
                <a:buClr>
                  <a:srgbClr val="B2B2B2"/>
                </a:buClr>
                <a:buFont typeface="Wingdings" pitchFamily="2" charset="2"/>
                <a:buChar char="è"/>
              </a:pPr>
              <a:endParaRPr lang="de-CH" sz="15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9" name="Rechteck 38"/>
            <p:cNvSpPr/>
            <p:nvPr/>
          </p:nvSpPr>
          <p:spPr bwMode="auto">
            <a:xfrm>
              <a:off x="-5228718" y="4365851"/>
              <a:ext cx="1814850" cy="1828800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rIns="45720" rtlCol="0" anchor="ctr"/>
            <a:lstStyle/>
            <a:p>
              <a:pPr marL="249238" indent="-247650" algn="ctr">
                <a:spcBef>
                  <a:spcPct val="25000"/>
                </a:spcBef>
                <a:buClr>
                  <a:srgbClr val="B2B2B2"/>
                </a:buClr>
                <a:buFont typeface="Wingdings" pitchFamily="2" charset="2"/>
                <a:buChar char="è"/>
              </a:pPr>
              <a:endParaRPr lang="de-CH" sz="15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-3217638" y="4818585"/>
              <a:ext cx="4725026" cy="92333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INVERS – </a:t>
              </a:r>
              <a:r>
                <a:rPr lang="fr-CH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ouvre </a:t>
              </a:r>
              <a:r>
                <a:rPr lang="fr-CH" sz="1500" dirty="0">
                  <a:latin typeface="Arial" panose="020B0604020202020204" pitchFamily="34" charset="0"/>
                  <a:cs typeface="Arial" panose="020B0604020202020204" pitchFamily="34" charset="0"/>
                </a:rPr>
                <a:t>seul après une panne de </a:t>
              </a:r>
              <a:r>
                <a:rPr lang="fr-CH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courant</a:t>
              </a:r>
              <a:endPara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64086" y="4648201"/>
              <a:ext cx="1285586" cy="1247776"/>
            </a:xfrm>
            <a:prstGeom prst="rect">
              <a:avLst/>
            </a:prstGeom>
          </p:spPr>
        </p:pic>
      </p:grpSp>
      <p:grpSp>
        <p:nvGrpSpPr>
          <p:cNvPr id="15" name="Gruppieren 14"/>
          <p:cNvGrpSpPr/>
          <p:nvPr/>
        </p:nvGrpSpPr>
        <p:grpSpPr>
          <a:xfrm>
            <a:off x="4166091" y="4876800"/>
            <a:ext cx="3339119" cy="914399"/>
            <a:chOff x="-5228719" y="7261451"/>
            <a:chExt cx="6678235" cy="1828800"/>
          </a:xfrm>
        </p:grpSpPr>
        <p:sp>
          <p:nvSpPr>
            <p:cNvPr id="43" name="Rechteck 42"/>
            <p:cNvSpPr/>
            <p:nvPr/>
          </p:nvSpPr>
          <p:spPr bwMode="auto">
            <a:xfrm>
              <a:off x="-5142087" y="7337651"/>
              <a:ext cx="1646237" cy="1659391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rIns="45720" rtlCol="0" anchor="ctr"/>
            <a:lstStyle/>
            <a:p>
              <a:pPr marL="249238" indent="-247650" algn="ctr">
                <a:spcBef>
                  <a:spcPct val="25000"/>
                </a:spcBef>
                <a:buClr>
                  <a:srgbClr val="B2B2B2"/>
                </a:buClr>
                <a:buFont typeface="Wingdings" pitchFamily="2" charset="2"/>
                <a:buChar char="è"/>
              </a:pPr>
              <a:endParaRPr lang="de-CH" sz="15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4" name="Rechteck 43"/>
            <p:cNvSpPr/>
            <p:nvPr/>
          </p:nvSpPr>
          <p:spPr bwMode="auto">
            <a:xfrm>
              <a:off x="-5228719" y="7261451"/>
              <a:ext cx="1814850" cy="1828800"/>
            </a:xfrm>
            <a:prstGeom prst="rect">
              <a:avLst/>
            </a:prstGeom>
            <a:noFill/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rIns="45720" rtlCol="0" anchor="ctr"/>
            <a:lstStyle/>
            <a:p>
              <a:pPr marL="249238" indent="-247650" algn="ctr">
                <a:spcBef>
                  <a:spcPct val="25000"/>
                </a:spcBef>
                <a:buClr>
                  <a:srgbClr val="B2B2B2"/>
                </a:buClr>
                <a:buFont typeface="Wingdings" pitchFamily="2" charset="2"/>
                <a:buChar char="è"/>
              </a:pPr>
              <a:endParaRPr lang="de-CH" sz="15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-3275510" y="8051928"/>
              <a:ext cx="4725026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de-CH" sz="1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FIRE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5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en </a:t>
              </a: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cas</a:t>
              </a:r>
              <a:r>
                <a:rPr lang="de-CH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CH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d’incendie</a:t>
              </a:r>
              <a:endPara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64231" y="7533861"/>
              <a:ext cx="1285875" cy="1266967"/>
            </a:xfrm>
            <a:prstGeom prst="rect">
              <a:avLst/>
            </a:prstGeom>
          </p:spPr>
        </p:pic>
      </p:grpSp>
      <p:sp>
        <p:nvSpPr>
          <p:cNvPr id="57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69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88" y="948738"/>
            <a:ext cx="8067676" cy="5676900"/>
          </a:xfrm>
          <a:prstGeom prst="rect">
            <a:avLst/>
          </a:prstGeom>
        </p:spPr>
      </p:pic>
      <p:sp>
        <p:nvSpPr>
          <p:cNvPr id="15362" name="Freeform 4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207885" y="609600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DFA 127</a:t>
            </a:r>
            <a:endParaRPr lang="de-DE" alt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Freeform 7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Rectangle 22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228600" y="2133600"/>
            <a:ext cx="1905000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7" lvl="1">
              <a:spcBef>
                <a:spcPct val="15000"/>
              </a:spcBef>
              <a:buClr>
                <a:srgbClr val="FF9900"/>
              </a:buClr>
              <a:buSzPct val="120000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Ouverture électrique et interrupteur </a:t>
            </a:r>
            <a:r>
              <a:rPr lang="fr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d’urgence</a:t>
            </a: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verrouillage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Capteurs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sécurisation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fr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Détecteur de fumée et chaleur</a:t>
            </a:r>
            <a:endParaRPr lang="de-CH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56909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06" y="685800"/>
            <a:ext cx="8139524" cy="5940425"/>
          </a:xfrm>
          <a:prstGeom prst="rect">
            <a:avLst/>
          </a:prstGeom>
        </p:spPr>
      </p:pic>
      <p:sp>
        <p:nvSpPr>
          <p:cNvPr id="16386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DFA 127</a:t>
            </a:r>
          </a:p>
          <a:p>
            <a:pPr>
              <a:spcBef>
                <a:spcPct val="25000"/>
              </a:spcBef>
            </a:pP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principale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Freeform 5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Freeform 23"/>
          <p:cNvSpPr>
            <a:spLocks/>
          </p:cNvSpPr>
          <p:nvPr/>
        </p:nvSpPr>
        <p:spPr bwMode="auto">
          <a:xfrm>
            <a:off x="454025" y="1974850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Rectangle 24"/>
          <p:cNvSpPr>
            <a:spLocks noChangeArrowheads="1"/>
          </p:cNvSpPr>
          <p:nvPr/>
        </p:nvSpPr>
        <p:spPr bwMode="auto">
          <a:xfrm>
            <a:off x="609600" y="2438400"/>
            <a:ext cx="6781800" cy="3581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Hauteur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mécanisme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: 	85mm (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108mm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Longueur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mécanisme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600mm (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Poids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mécanisme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: 	11kg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Largeur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vantaux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:	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jusqu'à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1400mm</a:t>
            </a:r>
            <a:endParaRPr lang="de-CH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Poids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vantaux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:	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jusqu'à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270kg </a:t>
            </a: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850mm</a:t>
            </a:r>
          </a:p>
          <a:p>
            <a:pPr marL="249238" lvl="1" indent="-247650">
              <a:spcBef>
                <a:spcPct val="35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fr-CH" sz="1500" dirty="0">
                <a:latin typeface="Arial" panose="020B0604020202020204" pitchFamily="34" charset="0"/>
                <a:cs typeface="Arial" panose="020B0604020202020204" pitchFamily="34" charset="0"/>
              </a:rPr>
              <a:t>Force de fermeture réglable EN 4-6 (EN 1154)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>
              <a:spcBef>
                <a:spcPct val="35000"/>
              </a:spcBef>
              <a:buClr>
                <a:srgbClr val="B2B2B2"/>
              </a:buClr>
            </a:pPr>
            <a:endParaRPr lang="de-CH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609600" y="2087563"/>
            <a:ext cx="3276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données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de-DE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</a:t>
            </a:r>
            <a:endParaRPr lang="de-DE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371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94" y="1022443"/>
            <a:ext cx="8648281" cy="5603782"/>
          </a:xfrm>
          <a:prstGeom prst="rect">
            <a:avLst/>
          </a:prstGeom>
        </p:spPr>
      </p:pic>
      <p:sp>
        <p:nvSpPr>
          <p:cNvPr id="25602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>
              <a:gd name="T0" fmla="*/ 0 w 5755"/>
              <a:gd name="T1" fmla="*/ 2147483647 h 3981"/>
              <a:gd name="T2" fmla="*/ 2147483647 w 5755"/>
              <a:gd name="T3" fmla="*/ 0 h 3981"/>
              <a:gd name="T4" fmla="*/ 2147483647 w 5755"/>
              <a:gd name="T5" fmla="*/ 2147483647 h 3981"/>
              <a:gd name="T6" fmla="*/ 2147483647 w 5755"/>
              <a:gd name="T7" fmla="*/ 2147483647 h 3981"/>
              <a:gd name="T8" fmla="*/ 2147483647 w 5755"/>
              <a:gd name="T9" fmla="*/ 2147483647 h 3981"/>
              <a:gd name="T10" fmla="*/ 2147483647 w 5755"/>
              <a:gd name="T11" fmla="*/ 2147483647 h 3981"/>
              <a:gd name="T12" fmla="*/ 2147483647 w 5755"/>
              <a:gd name="T13" fmla="*/ 2147483647 h 3981"/>
              <a:gd name="T14" fmla="*/ 2147483647 w 5755"/>
              <a:gd name="T15" fmla="*/ 2147483647 h 3981"/>
              <a:gd name="T16" fmla="*/ 2147483647 w 5755"/>
              <a:gd name="T17" fmla="*/ 2147483647 h 3981"/>
              <a:gd name="T18" fmla="*/ 2147483647 w 5755"/>
              <a:gd name="T19" fmla="*/ 2147483647 h 3981"/>
              <a:gd name="T20" fmla="*/ 0 w 5755"/>
              <a:gd name="T21" fmla="*/ 2147483647 h 39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55"/>
              <a:gd name="T34" fmla="*/ 0 h 3981"/>
              <a:gd name="T35" fmla="*/ 5755 w 5755"/>
              <a:gd name="T36" fmla="*/ 3981 h 39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3" name="Freeform 4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>
              <a:gd name="T0" fmla="*/ 0 w 5239"/>
              <a:gd name="T1" fmla="*/ 2147483647 h 3279"/>
              <a:gd name="T2" fmla="*/ 2147483647 w 5239"/>
              <a:gd name="T3" fmla="*/ 2147483647 h 3279"/>
              <a:gd name="T4" fmla="*/ 2147483647 w 5239"/>
              <a:gd name="T5" fmla="*/ 2147483647 h 3279"/>
              <a:gd name="T6" fmla="*/ 2147483647 w 5239"/>
              <a:gd name="T7" fmla="*/ 2147483647 h 3279"/>
              <a:gd name="T8" fmla="*/ 0 60000 65536"/>
              <a:gd name="T9" fmla="*/ 0 60000 65536"/>
              <a:gd name="T10" fmla="*/ 0 60000 65536"/>
              <a:gd name="T11" fmla="*/ 0 60000 65536"/>
              <a:gd name="T12" fmla="*/ 0 w 5239"/>
              <a:gd name="T13" fmla="*/ 0 h 3279"/>
              <a:gd name="T14" fmla="*/ 5239 w 5239"/>
              <a:gd name="T15" fmla="*/ 3279 h 32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CH" alt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de-CH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DFA </a:t>
            </a:r>
            <a:r>
              <a:rPr lang="de-CH" alt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127 </a:t>
            </a: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de-CH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bras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Freeform 20"/>
          <p:cNvSpPr>
            <a:spLocks/>
          </p:cNvSpPr>
          <p:nvPr/>
        </p:nvSpPr>
        <p:spPr bwMode="auto">
          <a:xfrm>
            <a:off x="454025" y="1974850"/>
            <a:ext cx="7089775" cy="4198938"/>
          </a:xfrm>
          <a:custGeom>
            <a:avLst/>
            <a:gdLst>
              <a:gd name="T0" fmla="*/ 0 w 4466"/>
              <a:gd name="T1" fmla="*/ 2147483647 h 2645"/>
              <a:gd name="T2" fmla="*/ 0 w 4466"/>
              <a:gd name="T3" fmla="*/ 0 h 2645"/>
              <a:gd name="T4" fmla="*/ 2147483647 w 4466"/>
              <a:gd name="T5" fmla="*/ 2147483647 h 2645"/>
              <a:gd name="T6" fmla="*/ 2147483647 w 4466"/>
              <a:gd name="T7" fmla="*/ 2147483647 h 2645"/>
              <a:gd name="T8" fmla="*/ 2147483647 w 4466"/>
              <a:gd name="T9" fmla="*/ 2147483647 h 2645"/>
              <a:gd name="T10" fmla="*/ 2147483647 w 4466"/>
              <a:gd name="T11" fmla="*/ 2147483647 h 2645"/>
              <a:gd name="T12" fmla="*/ 2147483647 w 4466"/>
              <a:gd name="T13" fmla="*/ 2147483647 h 2645"/>
              <a:gd name="T14" fmla="*/ 2147483647 w 4466"/>
              <a:gd name="T15" fmla="*/ 2147483647 h 2645"/>
              <a:gd name="T16" fmla="*/ 2147483647 w 4466"/>
              <a:gd name="T17" fmla="*/ 2147483647 h 2645"/>
              <a:gd name="T18" fmla="*/ 2147483647 w 4466"/>
              <a:gd name="T19" fmla="*/ 2147483647 h 2645"/>
              <a:gd name="T20" fmla="*/ 2147483647 w 4466"/>
              <a:gd name="T21" fmla="*/ 2147483647 h 2645"/>
              <a:gd name="T22" fmla="*/ 2147483647 w 4466"/>
              <a:gd name="T23" fmla="*/ 2147483647 h 2645"/>
              <a:gd name="T24" fmla="*/ 2147483647 w 4466"/>
              <a:gd name="T25" fmla="*/ 2147483647 h 2645"/>
              <a:gd name="T26" fmla="*/ 0 w 4466"/>
              <a:gd name="T27" fmla="*/ 2147483647 h 26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466"/>
              <a:gd name="T43" fmla="*/ 0 h 2645"/>
              <a:gd name="T44" fmla="*/ 4466 w 4466"/>
              <a:gd name="T45" fmla="*/ 2645 h 264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466" h="2645">
                <a:moveTo>
                  <a:pt x="0" y="2645"/>
                </a:moveTo>
                <a:lnTo>
                  <a:pt x="0" y="0"/>
                </a:lnTo>
                <a:lnTo>
                  <a:pt x="4178" y="4"/>
                </a:lnTo>
                <a:lnTo>
                  <a:pt x="4238" y="6"/>
                </a:lnTo>
                <a:lnTo>
                  <a:pt x="4286" y="14"/>
                </a:lnTo>
                <a:lnTo>
                  <a:pt x="4334" y="34"/>
                </a:lnTo>
                <a:lnTo>
                  <a:pt x="4378" y="62"/>
                </a:lnTo>
                <a:lnTo>
                  <a:pt x="4414" y="98"/>
                </a:lnTo>
                <a:lnTo>
                  <a:pt x="4438" y="134"/>
                </a:lnTo>
                <a:lnTo>
                  <a:pt x="4454" y="168"/>
                </a:lnTo>
                <a:lnTo>
                  <a:pt x="4462" y="212"/>
                </a:lnTo>
                <a:lnTo>
                  <a:pt x="4466" y="292"/>
                </a:lnTo>
                <a:lnTo>
                  <a:pt x="4466" y="2644"/>
                </a:lnTo>
                <a:lnTo>
                  <a:pt x="0" y="2645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Rectangle 21"/>
          <p:cNvSpPr>
            <a:spLocks noChangeArrowheads="1"/>
          </p:cNvSpPr>
          <p:nvPr/>
        </p:nvSpPr>
        <p:spPr bwMode="auto">
          <a:xfrm>
            <a:off x="609600" y="2087563"/>
            <a:ext cx="4648200" cy="2308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bras</a:t>
            </a:r>
            <a:endParaRPr lang="de-DE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26040"/>
            <a:ext cx="2133600" cy="153280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76" y="4312354"/>
            <a:ext cx="1253316" cy="154648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980" y="3210969"/>
            <a:ext cx="1352734" cy="135926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1751">
            <a:off x="5370775" y="3212465"/>
            <a:ext cx="872519" cy="1251105"/>
          </a:xfrm>
          <a:prstGeom prst="rect">
            <a:avLst/>
          </a:prstGeom>
        </p:spPr>
      </p:pic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643466" y="2577658"/>
            <a:ext cx="3276600" cy="3810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643466" y="2577657"/>
            <a:ext cx="3276600" cy="3464631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Bras</a:t>
            </a:r>
            <a:r>
              <a:rPr lang="de-CH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4029956" y="2577658"/>
            <a:ext cx="3276600" cy="3810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33"/>
          <p:cNvSpPr>
            <a:spLocks noChangeArrowheads="1"/>
          </p:cNvSpPr>
          <p:nvPr/>
        </p:nvSpPr>
        <p:spPr bwMode="auto">
          <a:xfrm>
            <a:off x="4029956" y="2577657"/>
            <a:ext cx="3276600" cy="3464631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Bras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coulissant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19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061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38" y="1267471"/>
            <a:ext cx="8271325" cy="5358753"/>
          </a:xfrm>
          <a:prstGeom prst="rect">
            <a:avLst/>
          </a:prstGeom>
        </p:spPr>
      </p:pic>
      <p:sp>
        <p:nvSpPr>
          <p:cNvPr id="54275" name="Freeform 3"/>
          <p:cNvSpPr>
            <a:spLocks/>
          </p:cNvSpPr>
          <p:nvPr/>
        </p:nvSpPr>
        <p:spPr bwMode="auto">
          <a:xfrm>
            <a:off x="-65088" y="504825"/>
            <a:ext cx="9136063" cy="6319838"/>
          </a:xfrm>
          <a:custGeom>
            <a:avLst/>
            <a:gdLst/>
            <a:ahLst/>
            <a:cxnLst>
              <a:cxn ang="0">
                <a:pos x="0" y="590"/>
              </a:cxn>
              <a:cxn ang="0">
                <a:pos x="9" y="0"/>
              </a:cxn>
              <a:cxn ang="0">
                <a:pos x="5753" y="18"/>
              </a:cxn>
              <a:cxn ang="0">
                <a:pos x="5755" y="3972"/>
              </a:cxn>
              <a:cxn ang="0">
                <a:pos x="5078" y="3981"/>
              </a:cxn>
              <a:cxn ang="0">
                <a:pos x="5078" y="899"/>
              </a:cxn>
              <a:cxn ang="0">
                <a:pos x="5013" y="760"/>
              </a:cxn>
              <a:cxn ang="0">
                <a:pos x="4902" y="645"/>
              </a:cxn>
              <a:cxn ang="0">
                <a:pos x="4796" y="608"/>
              </a:cxn>
              <a:cxn ang="0">
                <a:pos x="4677" y="590"/>
              </a:cxn>
              <a:cxn ang="0">
                <a:pos x="0" y="590"/>
              </a:cxn>
            </a:cxnLst>
            <a:rect l="0" t="0" r="r" b="b"/>
            <a:pathLst>
              <a:path w="5755" h="3981">
                <a:moveTo>
                  <a:pt x="0" y="590"/>
                </a:moveTo>
                <a:lnTo>
                  <a:pt x="9" y="0"/>
                </a:lnTo>
                <a:lnTo>
                  <a:pt x="5753" y="18"/>
                </a:lnTo>
                <a:lnTo>
                  <a:pt x="5755" y="3972"/>
                </a:lnTo>
                <a:lnTo>
                  <a:pt x="5078" y="3981"/>
                </a:lnTo>
                <a:lnTo>
                  <a:pt x="5078" y="899"/>
                </a:lnTo>
                <a:lnTo>
                  <a:pt x="5013" y="760"/>
                </a:lnTo>
                <a:lnTo>
                  <a:pt x="4902" y="645"/>
                </a:lnTo>
                <a:lnTo>
                  <a:pt x="4796" y="608"/>
                </a:lnTo>
                <a:lnTo>
                  <a:pt x="4677" y="590"/>
                </a:lnTo>
                <a:lnTo>
                  <a:pt x="0" y="59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6" name="Freeform 4"/>
          <p:cNvSpPr>
            <a:spLocks/>
          </p:cNvSpPr>
          <p:nvPr/>
        </p:nvSpPr>
        <p:spPr bwMode="auto">
          <a:xfrm>
            <a:off x="-314325" y="1423988"/>
            <a:ext cx="8316913" cy="520541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4725" y="10"/>
              </a:cxn>
              <a:cxn ang="0">
                <a:pos x="5235" y="430"/>
              </a:cxn>
              <a:cxn ang="0">
                <a:pos x="5238" y="3279"/>
              </a:cxn>
            </a:cxnLst>
            <a:rect l="0" t="0" r="r" b="b"/>
            <a:pathLst>
              <a:path w="5239" h="3279">
                <a:moveTo>
                  <a:pt x="0" y="11"/>
                </a:moveTo>
                <a:lnTo>
                  <a:pt x="4725" y="10"/>
                </a:lnTo>
                <a:cubicBezTo>
                  <a:pt x="4948" y="0"/>
                  <a:pt x="5239" y="68"/>
                  <a:pt x="5235" y="430"/>
                </a:cubicBezTo>
                <a:cubicBezTo>
                  <a:pt x="5235" y="978"/>
                  <a:pt x="5233" y="2628"/>
                  <a:pt x="5238" y="3279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7772400" cy="6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DFA 127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Referenzen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5000"/>
              </a:spcBef>
            </a:pPr>
            <a:r>
              <a:rPr lang="de-CH" sz="1500" dirty="0" err="1">
                <a:latin typeface="Arial" panose="020B0604020202020204" pitchFamily="34" charset="0"/>
                <a:cs typeface="Arial" panose="020B0604020202020204" pitchFamily="34" charset="0"/>
              </a:rPr>
              <a:t>références</a:t>
            </a:r>
            <a:endParaRPr lang="de-CH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91" name="Freeform 19"/>
          <p:cNvSpPr>
            <a:spLocks/>
          </p:cNvSpPr>
          <p:nvPr/>
        </p:nvSpPr>
        <p:spPr bwMode="auto">
          <a:xfrm>
            <a:off x="2438400" y="1981200"/>
            <a:ext cx="5105400" cy="4191000"/>
          </a:xfrm>
          <a:custGeom>
            <a:avLst/>
            <a:gdLst/>
            <a:ahLst/>
            <a:cxnLst>
              <a:cxn ang="0">
                <a:pos x="0" y="2640"/>
              </a:cxn>
              <a:cxn ang="0">
                <a:pos x="0" y="0"/>
              </a:cxn>
              <a:cxn ang="0">
                <a:pos x="2928" y="0"/>
              </a:cxn>
              <a:cxn ang="0">
                <a:pos x="2988" y="2"/>
              </a:cxn>
              <a:cxn ang="0">
                <a:pos x="3036" y="10"/>
              </a:cxn>
              <a:cxn ang="0">
                <a:pos x="3084" y="30"/>
              </a:cxn>
              <a:cxn ang="0">
                <a:pos x="3128" y="58"/>
              </a:cxn>
              <a:cxn ang="0">
                <a:pos x="3164" y="94"/>
              </a:cxn>
              <a:cxn ang="0">
                <a:pos x="3188" y="130"/>
              </a:cxn>
              <a:cxn ang="0">
                <a:pos x="3204" y="164"/>
              </a:cxn>
              <a:cxn ang="0">
                <a:pos x="3212" y="208"/>
              </a:cxn>
              <a:cxn ang="0">
                <a:pos x="3216" y="288"/>
              </a:cxn>
              <a:cxn ang="0">
                <a:pos x="3216" y="2640"/>
              </a:cxn>
              <a:cxn ang="0">
                <a:pos x="0" y="2640"/>
              </a:cxn>
            </a:cxnLst>
            <a:rect l="0" t="0" r="r" b="b"/>
            <a:pathLst>
              <a:path w="3216" h="2640">
                <a:moveTo>
                  <a:pt x="0" y="2640"/>
                </a:moveTo>
                <a:lnTo>
                  <a:pt x="0" y="0"/>
                </a:lnTo>
                <a:lnTo>
                  <a:pt x="2928" y="0"/>
                </a:lnTo>
                <a:lnTo>
                  <a:pt x="2988" y="2"/>
                </a:lnTo>
                <a:lnTo>
                  <a:pt x="3036" y="10"/>
                </a:lnTo>
                <a:lnTo>
                  <a:pt x="3084" y="30"/>
                </a:lnTo>
                <a:lnTo>
                  <a:pt x="3128" y="58"/>
                </a:lnTo>
                <a:lnTo>
                  <a:pt x="3164" y="94"/>
                </a:lnTo>
                <a:lnTo>
                  <a:pt x="3188" y="130"/>
                </a:lnTo>
                <a:lnTo>
                  <a:pt x="3204" y="164"/>
                </a:lnTo>
                <a:lnTo>
                  <a:pt x="3212" y="208"/>
                </a:lnTo>
                <a:lnTo>
                  <a:pt x="3216" y="288"/>
                </a:lnTo>
                <a:lnTo>
                  <a:pt x="3216" y="2640"/>
                </a:lnTo>
                <a:lnTo>
                  <a:pt x="0" y="264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2590800" y="2438400"/>
            <a:ext cx="22860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500"/>
          </a:p>
        </p:txBody>
      </p:sp>
      <p:sp>
        <p:nvSpPr>
          <p:cNvPr id="54293" name="Rectangle 21"/>
          <p:cNvSpPr>
            <a:spLocks noChangeArrowheads="1"/>
          </p:cNvSpPr>
          <p:nvPr/>
        </p:nvSpPr>
        <p:spPr bwMode="auto">
          <a:xfrm>
            <a:off x="2590800" y="4343400"/>
            <a:ext cx="22860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500"/>
          </a:p>
        </p:txBody>
      </p:sp>
      <p:sp>
        <p:nvSpPr>
          <p:cNvPr id="54294" name="Rectangle 22"/>
          <p:cNvSpPr>
            <a:spLocks noChangeArrowheads="1"/>
          </p:cNvSpPr>
          <p:nvPr/>
        </p:nvSpPr>
        <p:spPr bwMode="auto">
          <a:xfrm>
            <a:off x="5105400" y="2438400"/>
            <a:ext cx="22860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500"/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5105400" y="4343400"/>
            <a:ext cx="2286000" cy="1676400"/>
          </a:xfrm>
          <a:prstGeom prst="rect">
            <a:avLst/>
          </a:prstGeom>
          <a:noFill/>
          <a:ln w="127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/>
          <a:lstStyle/>
          <a:p>
            <a:pPr>
              <a:spcBef>
                <a:spcPct val="40000"/>
              </a:spcBef>
              <a:buClr>
                <a:srgbClr val="B2B2B2"/>
              </a:buClr>
              <a:buFont typeface="Wingdings" pitchFamily="2" charset="2"/>
              <a:buChar char="è"/>
            </a:pPr>
            <a:endParaRPr lang="de-DE" sz="1500"/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1981200"/>
            <a:ext cx="22098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228600" y="2133600"/>
            <a:ext cx="1905000" cy="3886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587" lvl="1">
              <a:spcBef>
                <a:spcPct val="15000"/>
              </a:spcBef>
              <a:buClr>
                <a:srgbClr val="FF9900"/>
              </a:buClr>
              <a:buSzPct val="120000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Références</a:t>
            </a:r>
            <a:endParaRPr lang="de-CH" sz="1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Clinique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universitaire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Münster, Münster</a:t>
            </a:r>
            <a:endParaRPr lang="de-DE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Restaurant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Clinique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Schulthess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Zurich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Château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Hohenklingen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Stein am </a:t>
            </a:r>
            <a:r>
              <a:rPr lang="de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Rhein</a:t>
            </a: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Hôpital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Melk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Melk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Lounge, Berlin</a:t>
            </a: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Parkhotel, </a:t>
            </a:r>
            <a:r>
              <a:rPr lang="de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Rhein-</a:t>
            </a:r>
            <a:r>
              <a:rPr lang="de-CH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felden</a:t>
            </a:r>
            <a:endParaRPr lang="de-CH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lvl="1" indent="-166688">
              <a:spcBef>
                <a:spcPct val="15000"/>
              </a:spcBef>
              <a:buClr>
                <a:srgbClr val="FF9900"/>
              </a:buClr>
              <a:buSzPct val="120000"/>
              <a:buFont typeface="Arial" charset="0"/>
              <a:buChar char="&gt;"/>
              <a:tabLst>
                <a:tab pos="1543050" algn="l"/>
                <a:tab pos="1828800" algn="l"/>
                <a:tab pos="6232525" algn="l"/>
              </a:tabLst>
            </a:pPr>
            <a:r>
              <a:rPr lang="de-CH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L'aéroport</a:t>
            </a:r>
            <a:r>
              <a:rPr lang="de-CH" sz="1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de-CH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Billund</a:t>
            </a:r>
            <a:r>
              <a:rPr lang="de-CH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Billund</a:t>
            </a:r>
            <a:endParaRPr lang="de-DE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1981200"/>
            <a:ext cx="228600" cy="419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2574925" y="2087563"/>
            <a:ext cx="4968875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DFA 12 – </a:t>
            </a:r>
            <a:r>
              <a:rPr lang="en-GB" sz="1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Sélection</a:t>
            </a:r>
            <a:endParaRPr lang="en-GB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302" name="Picture 30"/>
          <p:cNvPicPr>
            <a:picLocks noChangeAspect="1" noChangeArrowheads="1"/>
          </p:cNvPicPr>
          <p:nvPr/>
        </p:nvPicPr>
        <p:blipFill>
          <a:blip r:embed="rId3"/>
          <a:srcRect b="1941"/>
          <a:stretch>
            <a:fillRect/>
          </a:stretch>
        </p:blipFill>
        <p:spPr bwMode="auto">
          <a:xfrm>
            <a:off x="2667000" y="44196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12" descr="garage_hollenstein_MG_5043"/>
          <p:cNvPicPr>
            <a:picLocks noChangeAspect="1" noChangeArrowheads="1"/>
          </p:cNvPicPr>
          <p:nvPr/>
        </p:nvPicPr>
        <p:blipFill>
          <a:blip r:embed="rId4"/>
          <a:srcRect l="36734" t="29591" r="6122" b="9184"/>
          <a:stretch>
            <a:fillRect/>
          </a:stretch>
        </p:blipFill>
        <p:spPr bwMode="auto">
          <a:xfrm>
            <a:off x="5181600" y="44196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30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7525" y="990600"/>
            <a:ext cx="93027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8" b="17643"/>
          <a:stretch/>
        </p:blipFill>
        <p:spPr>
          <a:xfrm>
            <a:off x="2649537" y="2514600"/>
            <a:ext cx="2151063" cy="151209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t="4447"/>
          <a:stretch/>
        </p:blipFill>
        <p:spPr>
          <a:xfrm>
            <a:off x="5181600" y="2514600"/>
            <a:ext cx="2133599" cy="151209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19600"/>
            <a:ext cx="2066925" cy="1524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t="20251" r="16195" b="36401"/>
          <a:stretch/>
        </p:blipFill>
        <p:spPr>
          <a:xfrm>
            <a:off x="5181600" y="4419599"/>
            <a:ext cx="2133599" cy="15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550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Bildschirmpräsentation (4:3)</PresentationFormat>
  <Paragraphs>169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Stoll Eliane</dc:creator>
  <cp:lastModifiedBy>Stoll Eliane</cp:lastModifiedBy>
  <cp:revision>32</cp:revision>
  <dcterms:created xsi:type="dcterms:W3CDTF">2015-08-18T12:56:49Z</dcterms:created>
  <dcterms:modified xsi:type="dcterms:W3CDTF">2016-04-07T09:52:31Z</dcterms:modified>
</cp:coreProperties>
</file>