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980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DE04B-AF48-4FFA-A249-A34E0CE2F175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813B4-7BBC-48F7-8E11-D35FDFE361A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415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813B4-7BBC-48F7-8E11-D35FDFE361AC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551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332924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805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404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266457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2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917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61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957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567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18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602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46732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y.record.ch/images/getFile?t=artikel&amp;f=dokument_fr&amp;id=143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14922"/>
            <a:ext cx="8291427" cy="5511303"/>
          </a:xfrm>
          <a:prstGeom prst="rect">
            <a:avLst/>
          </a:prstGeom>
        </p:spPr>
      </p:pic>
      <p:sp>
        <p:nvSpPr>
          <p:cNvPr id="14338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FlipFlow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fr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les portes automatiques – c’est record !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2" name="Picture 20" descr="record base 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943600"/>
            <a:ext cx="869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91561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88" y="936891"/>
            <a:ext cx="8667750" cy="5686425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FlipFlow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système de passage unidirectionnel pour secteurs sensibles à la sécurité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produits record </a:t>
            </a:r>
            <a:r>
              <a:rPr lang="fr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FlipFlow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servent à la régulation automatique du flux de personnes dans les aéroports et autres secteurs sensibles de bâtiments.</a:t>
            </a: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3827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" y="990599"/>
            <a:ext cx="8453437" cy="5635625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FlipFlow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domaines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d’utilisation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7" lvl="1">
              <a:spcBef>
                <a:spcPct val="15000"/>
              </a:spcBef>
              <a:buClr>
                <a:srgbClr val="FF9900"/>
              </a:buClr>
              <a:buSzPct val="120000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Domaines</a:t>
            </a:r>
            <a:r>
              <a:rPr lang="de-CH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d’utilisation</a:t>
            </a:r>
            <a:endParaRPr lang="de-CH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aéroports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protection de zones sensibles dans les ports et les gares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l’accès à des bâtiments publics (p.ex. musées) ou des ouvrages industriels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entrées secondaires surveillées dans les supermarchés</a:t>
            </a: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13459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0" b="11600"/>
          <a:stretch/>
        </p:blipFill>
        <p:spPr>
          <a:xfrm>
            <a:off x="0" y="1089212"/>
            <a:ext cx="8715952" cy="5540188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FlipFlow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qualités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avantages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7" lvl="1">
              <a:spcBef>
                <a:spcPct val="15000"/>
              </a:spcBef>
              <a:buClr>
                <a:srgbClr val="FF9900"/>
              </a:buClr>
              <a:buSzPct val="120000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Qualités</a:t>
            </a:r>
            <a:r>
              <a:rPr lang="de-CH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avantages</a:t>
            </a:r>
            <a:endParaRPr lang="de-CH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Appropriés pour un flux de personnes régulé aux hautes exigences de </a:t>
            </a: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Adapté</a:t>
            </a: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handicapés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</a:t>
            </a: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25067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2" r="20192"/>
          <a:stretch/>
        </p:blipFill>
        <p:spPr>
          <a:xfrm rot="16200000">
            <a:off x="1589410" y="-387027"/>
            <a:ext cx="5358753" cy="8667750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FlipFlow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Rectangle 22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3"/>
          <p:cNvGrpSpPr/>
          <p:nvPr/>
        </p:nvGrpSpPr>
        <p:grpSpPr>
          <a:xfrm>
            <a:off x="755576" y="2520279"/>
            <a:ext cx="2024147" cy="3212977"/>
            <a:chOff x="-6818956" y="-478822"/>
            <a:chExt cx="2160240" cy="3429001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33256" y="-384820"/>
              <a:ext cx="1988840" cy="1988840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 bwMode="auto">
            <a:xfrm>
              <a:off x="-6818956" y="-478822"/>
              <a:ext cx="2160240" cy="2176845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 rtlCol="0" anchor="ctr"/>
            <a:lstStyle/>
            <a:p>
              <a:pPr marL="249238" indent="-247650" algn="ctr">
                <a:spcBef>
                  <a:spcPct val="25000"/>
                </a:spcBef>
                <a:buClr>
                  <a:srgbClr val="B2B2B2"/>
                </a:buClr>
                <a:buFont typeface="Wingdings" pitchFamily="2" charset="2"/>
                <a:buChar char="è"/>
              </a:pPr>
              <a:endParaRPr lang="de-CH" sz="15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-6818956" y="1809271"/>
              <a:ext cx="2160240" cy="114090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CH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TWIN</a:t>
              </a:r>
            </a:p>
            <a:p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Système de sas surveillé par capteurs à deux portes automatiques</a:t>
              </a:r>
              <a:endParaRPr lang="de-CH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2994906" y="2520279"/>
            <a:ext cx="2024147" cy="3212977"/>
            <a:chOff x="2982516" y="2554187"/>
            <a:chExt cx="2160240" cy="3429001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2982516" y="2554187"/>
              <a:ext cx="2160240" cy="3429001"/>
              <a:chOff x="-6818956" y="-478822"/>
              <a:chExt cx="2160240" cy="3429001"/>
            </a:xfrm>
          </p:grpSpPr>
          <p:sp>
            <p:nvSpPr>
              <p:cNvPr id="23" name="Rechteck 22"/>
              <p:cNvSpPr/>
              <p:nvPr/>
            </p:nvSpPr>
            <p:spPr bwMode="auto">
              <a:xfrm>
                <a:off x="-6818956" y="-478822"/>
                <a:ext cx="2160240" cy="2176845"/>
              </a:xfrm>
              <a:prstGeom prst="rect">
                <a:avLst/>
              </a:prstGeom>
              <a:no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45720" rIns="45720" rtlCol="0" anchor="ctr"/>
              <a:lstStyle/>
              <a:p>
                <a:pPr marL="249238" indent="-247650" algn="ctr">
                  <a:spcBef>
                    <a:spcPct val="25000"/>
                  </a:spcBef>
                  <a:buClr>
                    <a:srgbClr val="B2B2B2"/>
                  </a:buClr>
                  <a:buFont typeface="Wingdings" pitchFamily="2" charset="2"/>
                  <a:buChar char="è"/>
                </a:pPr>
                <a:endParaRPr lang="de-CH" sz="15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-6818956" y="1809271"/>
                <a:ext cx="2160240" cy="114090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SINGLE</a:t>
                </a:r>
              </a:p>
              <a:p>
                <a:r>
                  <a:rPr lang="fr-CH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Système de sas surveillé par capteurs à une porte automatique</a:t>
                </a:r>
                <a:endParaRPr lang="de-CH" sz="15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170" y="2648189"/>
              <a:ext cx="1954932" cy="1954932"/>
            </a:xfrm>
            <a:prstGeom prst="rect">
              <a:avLst/>
            </a:prstGeom>
          </p:spPr>
        </p:pic>
      </p:grpSp>
      <p:grpSp>
        <p:nvGrpSpPr>
          <p:cNvPr id="29" name="Gruppieren 28"/>
          <p:cNvGrpSpPr/>
          <p:nvPr/>
        </p:nvGrpSpPr>
        <p:grpSpPr>
          <a:xfrm>
            <a:off x="5234236" y="2520279"/>
            <a:ext cx="2024147" cy="3212977"/>
            <a:chOff x="5234236" y="2533302"/>
            <a:chExt cx="2160240" cy="3429001"/>
          </a:xfrm>
        </p:grpSpPr>
        <p:grpSp>
          <p:nvGrpSpPr>
            <p:cNvPr id="38" name="Gruppieren 37"/>
            <p:cNvGrpSpPr/>
            <p:nvPr/>
          </p:nvGrpSpPr>
          <p:grpSpPr>
            <a:xfrm>
              <a:off x="5234236" y="2533302"/>
              <a:ext cx="2160240" cy="3429001"/>
              <a:chOff x="-6818956" y="-478822"/>
              <a:chExt cx="2160240" cy="3429001"/>
            </a:xfrm>
          </p:grpSpPr>
          <p:sp>
            <p:nvSpPr>
              <p:cNvPr id="40" name="Rechteck 39"/>
              <p:cNvSpPr/>
              <p:nvPr/>
            </p:nvSpPr>
            <p:spPr bwMode="auto">
              <a:xfrm>
                <a:off x="-6818956" y="-478822"/>
                <a:ext cx="2160240" cy="2176845"/>
              </a:xfrm>
              <a:prstGeom prst="rect">
                <a:avLst/>
              </a:prstGeom>
              <a:no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45720" rIns="45720" rtlCol="0" anchor="ctr"/>
              <a:lstStyle/>
              <a:p>
                <a:pPr marL="249238" indent="-247650" algn="ctr">
                  <a:spcBef>
                    <a:spcPct val="25000"/>
                  </a:spcBef>
                  <a:buClr>
                    <a:srgbClr val="B2B2B2"/>
                  </a:buClr>
                  <a:buFont typeface="Wingdings" pitchFamily="2" charset="2"/>
                  <a:buChar char="è"/>
                </a:pPr>
                <a:endParaRPr lang="de-CH" sz="15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 Box 23"/>
              <p:cNvSpPr txBox="1">
                <a:spLocks noChangeArrowheads="1"/>
              </p:cNvSpPr>
              <p:nvPr/>
            </p:nvSpPr>
            <p:spPr bwMode="auto">
              <a:xfrm>
                <a:off x="-6818956" y="1809271"/>
                <a:ext cx="2160240" cy="114090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WIDE</a:t>
                </a:r>
              </a:p>
              <a:p>
                <a:r>
                  <a:rPr lang="fr-CH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Porte automatique surveillée par capteurs réglant le flux de personnes dans une direction</a:t>
                </a:r>
                <a:endParaRPr lang="de-CH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890" y="2648189"/>
              <a:ext cx="1954932" cy="1954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20539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5974"/>
          <a:stretch/>
        </p:blipFill>
        <p:spPr>
          <a:xfrm>
            <a:off x="0" y="866774"/>
            <a:ext cx="8388424" cy="5762625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FlipFlow</a:t>
            </a:r>
            <a:endParaRPr lang="en-GB" alt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caractéristiques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4" y="1973262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Différentes versions sont disponibles pour des exigences de sécurité spécifiques.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spc="-20" dirty="0">
                <a:latin typeface="Arial" panose="020B0604020202020204" pitchFamily="34" charset="0"/>
                <a:cs typeface="Arial" panose="020B0604020202020204" pitchFamily="34" charset="0"/>
              </a:rPr>
              <a:t>Possibilité de retrait du personnel de sécurité pour exécuter d’autres tâches.</a:t>
            </a:r>
            <a:endParaRPr lang="de-CH" sz="15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Plusieurs modes de fonctionnement permettent de s’adapter sans délai à des conditions de sécurité évoluant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rapidement.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Sa construction compacte et modulaire permet un équipement ultérieur des couloirs et sorties existants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Modes préprogrammés pour différents types de fonctionnement comme le nettoyage et la maintenance.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Unité de commande avec écran graphique pour les modifications de paramètres, le diagnostic et la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Peut s’intégrer aux réseaux TCP/IP existants pour la surveillance et le pilotage.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889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56"/>
            <a:ext cx="8137525" cy="6103144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FlipFlow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fonctionnement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4" y="1973262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b="1" dirty="0">
                <a:latin typeface="Arial" panose="020B0604020202020204" pitchFamily="34" charset="0"/>
                <a:cs typeface="Arial" panose="020B0604020202020204" pitchFamily="34" charset="0"/>
              </a:rPr>
              <a:t>Ouverture permanente :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ouverture lorsque les capteurs sont actifs. Se ferme et déclenche une alarme à niveaux multiples lorsqu’une personne reste dans le tunnel ou tente de le traverser en contre-sens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b="1" dirty="0">
                <a:latin typeface="Arial" panose="020B0604020202020204" pitchFamily="34" charset="0"/>
                <a:cs typeface="Arial" panose="020B0604020202020204" pitchFamily="34" charset="0"/>
              </a:rPr>
              <a:t>Flux de personnes :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position fermée à l’état de repos. S’ouvre lorsqu’une personne s’approche pour quitter la zone sécurisée.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b="1" dirty="0">
                <a:latin typeface="Arial" panose="020B0604020202020204" pitchFamily="34" charset="0"/>
                <a:cs typeface="Arial" panose="020B0604020202020204" pitchFamily="34" charset="0"/>
              </a:rPr>
              <a:t>Sas :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mode de fonctionnement restrictif où une porte au moins se ferme impérativement. Possibilité de commutation automatique sur le mode Flux liée à l’arrivée d’une personne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b="1" dirty="0">
                <a:latin typeface="Arial" panose="020B0604020202020204" pitchFamily="34" charset="0"/>
                <a:cs typeface="Arial" panose="020B0604020202020204" pitchFamily="34" charset="0"/>
              </a:rPr>
              <a:t>Verrouillé :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portes fermées et verrouillées ; surveillance par capteurs activée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b="1" dirty="0">
                <a:latin typeface="Arial" panose="020B0604020202020204" pitchFamily="34" charset="0"/>
                <a:cs typeface="Arial" panose="020B0604020202020204" pitchFamily="34" charset="0"/>
              </a:rPr>
              <a:t>Nettoyage/maintenance :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portes d’entrée fermées et verrouillées ; capteurs désactivés.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 de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fonctionnement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319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56"/>
            <a:ext cx="8137525" cy="6103144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FlipFlow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4" y="1973262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1588" lvl="1">
              <a:spcBef>
                <a:spcPct val="35000"/>
              </a:spcBef>
              <a:buClr>
                <a:srgbClr val="B2B2B2"/>
              </a:buClr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uppieren 2"/>
          <p:cNvGrpSpPr/>
          <p:nvPr/>
        </p:nvGrpSpPr>
        <p:grpSpPr>
          <a:xfrm>
            <a:off x="4068762" y="2579525"/>
            <a:ext cx="2880320" cy="1497547"/>
            <a:chOff x="-2700808" y="2438399"/>
            <a:chExt cx="2232248" cy="1497547"/>
          </a:xfrm>
        </p:grpSpPr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-2583481" y="2473338"/>
              <a:ext cx="2114921" cy="146260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tabLst>
                  <a:tab pos="1520825" algn="l"/>
                </a:tabLst>
              </a:pPr>
              <a:r>
                <a:rPr lang="de-CH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Twin</a:t>
              </a:r>
              <a:endParaRPr lang="de-CH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1520825" algn="l"/>
                </a:tabLst>
              </a:pP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Longueur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totale :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	5242 mm</a:t>
              </a:r>
            </a:p>
            <a:p>
              <a:pPr>
                <a:tabLst>
                  <a:tab pos="1520825" algn="l"/>
                </a:tabLst>
              </a:pP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Hauteur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totale :	2365 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mm</a:t>
              </a:r>
            </a:p>
            <a:p>
              <a:pPr>
                <a:tabLst>
                  <a:tab pos="1520825" algn="l"/>
                </a:tabLst>
              </a:pP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Largeur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totale :	</a:t>
              </a:r>
              <a:r>
                <a:rPr lang="de-CH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1230 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mm</a:t>
              </a:r>
            </a:p>
            <a:p>
              <a:pPr>
                <a:tabLst>
                  <a:tab pos="1520825" algn="l"/>
                </a:tabLst>
              </a:pP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Hauteur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libre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:	2150 mm</a:t>
              </a:r>
            </a:p>
            <a:p>
              <a:pPr>
                <a:tabLst>
                  <a:tab pos="1520825" algn="l"/>
                </a:tabLst>
              </a:pP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Largeur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libre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	900 mm</a:t>
              </a: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-2700808" y="2438399"/>
              <a:ext cx="2232248" cy="1497547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 rtlCol="0" anchor="ctr"/>
            <a:lstStyle/>
            <a:p>
              <a:pPr marL="249238" indent="-247650" algn="ctr">
                <a:spcBef>
                  <a:spcPct val="25000"/>
                </a:spcBef>
                <a:buClr>
                  <a:srgbClr val="B2B2B2"/>
                </a:buClr>
                <a:buFont typeface="Wingdings" pitchFamily="2" charset="2"/>
                <a:buChar char="è"/>
              </a:pPr>
              <a:endParaRPr lang="de-CH" sz="15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755576" y="4229100"/>
            <a:ext cx="2808312" cy="1504951"/>
            <a:chOff x="-2700808" y="4211115"/>
            <a:chExt cx="2232248" cy="1504951"/>
          </a:xfrm>
        </p:grpSpPr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-2593429" y="4253458"/>
              <a:ext cx="2124868" cy="146260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tabLst>
                  <a:tab pos="1520825" algn="l"/>
                </a:tabLst>
              </a:pPr>
              <a:r>
                <a:rPr lang="en-GB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Wide</a:t>
              </a:r>
              <a:endParaRPr lang="de-CH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1520825" algn="l"/>
                </a:tabLst>
              </a:pP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Longueur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totale </a:t>
              </a:r>
              <a:r>
                <a:rPr lang="en-GB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	2248 </a:t>
              </a:r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mm</a:t>
              </a:r>
              <a:endParaRPr lang="de-CH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1520825" algn="l"/>
                </a:tabLst>
              </a:pPr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Hauteur </a:t>
              </a:r>
              <a:r>
                <a:rPr lang="en-GB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totale</a:t>
              </a:r>
              <a:r>
                <a:rPr lang="en-GB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2365 mm</a:t>
              </a:r>
            </a:p>
            <a:p>
              <a:pPr>
                <a:tabLst>
                  <a:tab pos="1520825" algn="l"/>
                </a:tabLst>
              </a:pP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Largeur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totale </a:t>
              </a:r>
              <a:r>
                <a:rPr lang="en-GB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	1230 mm</a:t>
              </a:r>
            </a:p>
            <a:p>
              <a:pPr>
                <a:tabLst>
                  <a:tab pos="1520825" algn="l"/>
                </a:tabLst>
              </a:pP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Hauteur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libre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:	2150 mm</a:t>
              </a:r>
            </a:p>
            <a:p>
              <a:pPr>
                <a:tabLst>
                  <a:tab pos="1520825" algn="l"/>
                </a:tabLst>
              </a:pP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Largeur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libre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	900 mm</a:t>
              </a: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-2700808" y="4211115"/>
              <a:ext cx="2232248" cy="1497547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 rtlCol="0" anchor="ctr"/>
            <a:lstStyle/>
            <a:p>
              <a:pPr marL="249238" indent="-247650" algn="ctr">
                <a:spcBef>
                  <a:spcPct val="25000"/>
                </a:spcBef>
                <a:buClr>
                  <a:srgbClr val="B2B2B2"/>
                </a:buClr>
                <a:buFont typeface="Wingdings" pitchFamily="2" charset="2"/>
                <a:buChar char="è"/>
              </a:pPr>
              <a:endParaRPr lang="de-CH" sz="15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755576" y="2579153"/>
            <a:ext cx="2959702" cy="1497547"/>
            <a:chOff x="-2709159" y="5863157"/>
            <a:chExt cx="2232248" cy="1497547"/>
          </a:xfrm>
        </p:grpSpPr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-2628800" y="5949280"/>
              <a:ext cx="2151889" cy="141142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tabLst>
                  <a:tab pos="1520825" algn="l"/>
                </a:tabLst>
              </a:pPr>
              <a:r>
                <a:rPr lang="de-CH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Single</a:t>
              </a:r>
            </a:p>
            <a:p>
              <a:pPr>
                <a:tabLst>
                  <a:tab pos="1520825" algn="l"/>
                </a:tabLst>
              </a:pP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Longueur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totale :	5242 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mm</a:t>
              </a:r>
            </a:p>
            <a:p>
              <a:pPr>
                <a:tabLst>
                  <a:tab pos="1520825" algn="l"/>
                </a:tabLst>
              </a:pP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Hauteur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totale :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de-CH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2365 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mm</a:t>
              </a:r>
            </a:p>
            <a:p>
              <a:pPr>
                <a:tabLst>
                  <a:tab pos="1520825" algn="l"/>
                </a:tabLst>
              </a:pPr>
              <a:r>
                <a:rPr lang="de-CH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Largeur</a:t>
              </a:r>
              <a:r>
                <a:rPr lang="de-CH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totale :	1230 mm</a:t>
              </a:r>
            </a:p>
            <a:p>
              <a:pPr>
                <a:tabLst>
                  <a:tab pos="1520825" algn="l"/>
                </a:tabLst>
              </a:pP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Hauteur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libre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:	2150 mm</a:t>
              </a:r>
            </a:p>
            <a:p>
              <a:pPr>
                <a:tabLst>
                  <a:tab pos="1520825" algn="l"/>
                </a:tabLst>
              </a:pP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Largeur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libre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:	</a:t>
              </a:r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900 mm</a:t>
              </a:r>
              <a:endParaRPr lang="de-CH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-2709159" y="5863157"/>
              <a:ext cx="2232248" cy="1497547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 rtlCol="0" anchor="ctr"/>
            <a:lstStyle/>
            <a:p>
              <a:pPr marL="249238" indent="-247650" algn="ctr">
                <a:spcBef>
                  <a:spcPct val="25000"/>
                </a:spcBef>
                <a:buClr>
                  <a:srgbClr val="B2B2B2"/>
                </a:buClr>
                <a:buFont typeface="Wingdings" pitchFamily="2" charset="2"/>
                <a:buChar char="è"/>
              </a:pPr>
              <a:endParaRPr lang="de-CH" sz="150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84221"/>
            <a:ext cx="1944216" cy="1381964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 bwMode="auto">
          <a:xfrm>
            <a:off x="4067944" y="4226430"/>
            <a:ext cx="2880320" cy="1497547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rIns="45720" rtlCol="0" anchor="ctr"/>
          <a:lstStyle/>
          <a:p>
            <a:pPr marL="249238" indent="-247650" algn="ctr">
              <a:spcBef>
                <a:spcPct val="25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CH" sz="1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266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9" b="26349"/>
          <a:stretch/>
        </p:blipFill>
        <p:spPr>
          <a:xfrm>
            <a:off x="0" y="1097280"/>
            <a:ext cx="8244408" cy="5528945"/>
          </a:xfrm>
          <a:prstGeom prst="rect">
            <a:avLst/>
          </a:prstGeom>
        </p:spPr>
      </p:pic>
      <p:sp>
        <p:nvSpPr>
          <p:cNvPr id="55299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/>
            <a:ahLst/>
            <a:cxnLst>
              <a:cxn ang="0">
                <a:pos x="0" y="590"/>
              </a:cxn>
              <a:cxn ang="0">
                <a:pos x="9" y="0"/>
              </a:cxn>
              <a:cxn ang="0">
                <a:pos x="5753" y="18"/>
              </a:cxn>
              <a:cxn ang="0">
                <a:pos x="5755" y="3972"/>
              </a:cxn>
              <a:cxn ang="0">
                <a:pos x="5078" y="3981"/>
              </a:cxn>
              <a:cxn ang="0">
                <a:pos x="5078" y="899"/>
              </a:cxn>
              <a:cxn ang="0">
                <a:pos x="5013" y="760"/>
              </a:cxn>
              <a:cxn ang="0">
                <a:pos x="4902" y="645"/>
              </a:cxn>
              <a:cxn ang="0">
                <a:pos x="4796" y="608"/>
              </a:cxn>
              <a:cxn ang="0">
                <a:pos x="4677" y="590"/>
              </a:cxn>
              <a:cxn ang="0">
                <a:pos x="0" y="590"/>
              </a:cxn>
            </a:cxnLst>
            <a:rect l="0" t="0" r="r" b="b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725" y="10"/>
              </a:cxn>
              <a:cxn ang="0">
                <a:pos x="5235" y="430"/>
              </a:cxn>
              <a:cxn ang="0">
                <a:pos x="5238" y="3279"/>
              </a:cxn>
            </a:cxnLst>
            <a:rect l="0" t="0" r="r" b="b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FlipFlow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en-GB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  <a:r>
              <a:rPr lang="en-GB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d'information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6" name="Freeform 20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/>
            <a:ahLst/>
            <a:cxnLst>
              <a:cxn ang="0">
                <a:pos x="0" y="2645"/>
              </a:cxn>
              <a:cxn ang="0">
                <a:pos x="0" y="0"/>
              </a:cxn>
              <a:cxn ang="0">
                <a:pos x="4178" y="4"/>
              </a:cxn>
              <a:cxn ang="0">
                <a:pos x="4238" y="6"/>
              </a:cxn>
              <a:cxn ang="0">
                <a:pos x="4286" y="14"/>
              </a:cxn>
              <a:cxn ang="0">
                <a:pos x="4334" y="34"/>
              </a:cxn>
              <a:cxn ang="0">
                <a:pos x="4378" y="62"/>
              </a:cxn>
              <a:cxn ang="0">
                <a:pos x="4414" y="98"/>
              </a:cxn>
              <a:cxn ang="0">
                <a:pos x="4438" y="134"/>
              </a:cxn>
              <a:cxn ang="0">
                <a:pos x="4454" y="168"/>
              </a:cxn>
              <a:cxn ang="0">
                <a:pos x="4462" y="212"/>
              </a:cxn>
              <a:cxn ang="0">
                <a:pos x="4466" y="292"/>
              </a:cxn>
              <a:cxn ang="0">
                <a:pos x="4466" y="2644"/>
              </a:cxn>
              <a:cxn ang="0">
                <a:pos x="0" y="2645"/>
              </a:cxn>
            </a:cxnLst>
            <a:rect l="0" t="0" r="r" b="b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593725" y="2087563"/>
            <a:ext cx="4968875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FlipFlow</a:t>
            </a:r>
            <a:r>
              <a:rPr lang="en-GB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d'information</a:t>
            </a:r>
            <a:endParaRPr lang="en-GB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09600" y="24384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609600" y="2438400"/>
            <a:ext cx="16002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Brochures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3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7" y="2978672"/>
            <a:ext cx="1360147" cy="9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408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Bildschirmpräsentation (4:3)</PresentationFormat>
  <Paragraphs>72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Stoll Eliane</dc:creator>
  <cp:lastModifiedBy>Stoll Eliane</cp:lastModifiedBy>
  <cp:revision>49</cp:revision>
  <dcterms:created xsi:type="dcterms:W3CDTF">2015-08-18T12:56:49Z</dcterms:created>
  <dcterms:modified xsi:type="dcterms:W3CDTF">2016-04-07T09:59:37Z</dcterms:modified>
</cp:coreProperties>
</file>