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256" r:id="rId2"/>
    <p:sldId id="330" r:id="rId3"/>
    <p:sldId id="347" r:id="rId4"/>
    <p:sldId id="331" r:id="rId5"/>
    <p:sldId id="265" r:id="rId6"/>
    <p:sldId id="332" r:id="rId7"/>
    <p:sldId id="272" r:id="rId8"/>
    <p:sldId id="327" r:id="rId9"/>
    <p:sldId id="273" r:id="rId10"/>
    <p:sldId id="274" r:id="rId11"/>
    <p:sldId id="328" r:id="rId12"/>
    <p:sldId id="275" r:id="rId13"/>
    <p:sldId id="270" r:id="rId14"/>
    <p:sldId id="354" r:id="rId15"/>
    <p:sldId id="279" r:id="rId16"/>
    <p:sldId id="280" r:id="rId17"/>
    <p:sldId id="333" r:id="rId18"/>
    <p:sldId id="281" r:id="rId19"/>
    <p:sldId id="353" r:id="rId20"/>
    <p:sldId id="352" r:id="rId21"/>
    <p:sldId id="346" r:id="rId22"/>
    <p:sldId id="334" r:id="rId23"/>
    <p:sldId id="292" r:id="rId24"/>
    <p:sldId id="282" r:id="rId25"/>
    <p:sldId id="283" r:id="rId26"/>
    <p:sldId id="284" r:id="rId27"/>
    <p:sldId id="285" r:id="rId28"/>
    <p:sldId id="286" r:id="rId29"/>
    <p:sldId id="311" r:id="rId30"/>
    <p:sldId id="291" r:id="rId31"/>
    <p:sldId id="287" r:id="rId32"/>
    <p:sldId id="312" r:id="rId33"/>
    <p:sldId id="313" r:id="rId34"/>
    <p:sldId id="293" r:id="rId35"/>
    <p:sldId id="289" r:id="rId36"/>
    <p:sldId id="288" r:id="rId37"/>
    <p:sldId id="294" r:id="rId38"/>
    <p:sldId id="290" r:id="rId39"/>
    <p:sldId id="297" r:id="rId40"/>
    <p:sldId id="315" r:id="rId41"/>
    <p:sldId id="296" r:id="rId42"/>
    <p:sldId id="298" r:id="rId43"/>
    <p:sldId id="301" r:id="rId44"/>
    <p:sldId id="307" r:id="rId45"/>
    <p:sldId id="308" r:id="rId46"/>
    <p:sldId id="299" r:id="rId47"/>
    <p:sldId id="300" r:id="rId48"/>
    <p:sldId id="316" r:id="rId49"/>
    <p:sldId id="302" r:id="rId50"/>
    <p:sldId id="309" r:id="rId51"/>
    <p:sldId id="317" r:id="rId52"/>
    <p:sldId id="310" r:id="rId53"/>
    <p:sldId id="318" r:id="rId54"/>
    <p:sldId id="320" r:id="rId55"/>
    <p:sldId id="322" r:id="rId56"/>
    <p:sldId id="323" r:id="rId57"/>
    <p:sldId id="324" r:id="rId58"/>
    <p:sldId id="325" r:id="rId59"/>
    <p:sldId id="359" r:id="rId60"/>
    <p:sldId id="335" r:id="rId61"/>
    <p:sldId id="345" r:id="rId62"/>
    <p:sldId id="343" r:id="rId63"/>
    <p:sldId id="337" r:id="rId64"/>
    <p:sldId id="338" r:id="rId65"/>
    <p:sldId id="339" r:id="rId66"/>
    <p:sldId id="321" r:id="rId67"/>
    <p:sldId id="336" r:id="rId68"/>
    <p:sldId id="360" r:id="rId69"/>
    <p:sldId id="340" r:id="rId70"/>
    <p:sldId id="358" r:id="rId71"/>
    <p:sldId id="341" r:id="rId72"/>
    <p:sldId id="342" r:id="rId73"/>
    <p:sldId id="344" r:id="rId74"/>
    <p:sldId id="355" r:id="rId75"/>
    <p:sldId id="356" r:id="rId76"/>
    <p:sldId id="357" r:id="rId77"/>
    <p:sldId id="362" r:id="rId78"/>
    <p:sldId id="361" r:id="rId79"/>
    <p:sldId id="348" r:id="rId80"/>
    <p:sldId id="349" r:id="rId81"/>
    <p:sldId id="368" r:id="rId82"/>
    <p:sldId id="351" r:id="rId83"/>
    <p:sldId id="369" r:id="rId84"/>
    <p:sldId id="276" r:id="rId85"/>
  </p:sldIdLst>
  <p:sldSz cx="9144000" cy="6858000" type="screen4x3"/>
  <p:notesSz cx="6797675" cy="9872663"/>
  <p:embeddedFontLst>
    <p:embeddedFont>
      <p:font typeface="Arial Black" panose="020B0A04020102020204" pitchFamily="34" charset="0"/>
      <p:bold r:id="rId88"/>
    </p:embeddedFont>
    <p:embeddedFont>
      <p:font typeface="Wingdings 3" panose="05040102010807070707" pitchFamily="18" charset="2"/>
      <p:regular r:id="rId89"/>
    </p:embeddedFont>
    <p:embeddedFont>
      <p:font typeface="Arial Narrow" panose="020B0606020202030204" pitchFamily="34" charset="0"/>
      <p:regular r:id="rId90"/>
      <p:bold r:id="rId91"/>
      <p:italic r:id="rId92"/>
      <p:boldItalic r:id="rId93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BF5"/>
    <a:srgbClr val="CBD5EA"/>
    <a:srgbClr val="9EEAEA"/>
    <a:srgbClr val="0072C6"/>
    <a:srgbClr val="EAEAEA"/>
    <a:srgbClr val="DDDDDD"/>
    <a:srgbClr val="808080"/>
    <a:srgbClr val="EE76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71" autoAdjust="0"/>
    <p:restoredTop sz="94629" autoAdjust="0"/>
  </p:normalViewPr>
  <p:slideViewPr>
    <p:cSldViewPr showGuides="1">
      <p:cViewPr>
        <p:scale>
          <a:sx n="110" d="100"/>
          <a:sy n="110" d="100"/>
        </p:scale>
        <p:origin x="-2202" y="-156"/>
      </p:cViewPr>
      <p:guideLst>
        <p:guide orient="horz" pos="1298"/>
        <p:guide orient="horz" pos="3884"/>
        <p:guide orient="horz" pos="1389"/>
        <p:guide orient="horz" pos="3974"/>
        <p:guide orient="horz" pos="618"/>
        <p:guide pos="385"/>
        <p:guide pos="5420"/>
        <p:guide pos="1247"/>
        <p:guide pos="2245"/>
        <p:guide pos="2789"/>
        <p:guide pos="3016"/>
        <p:guide pos="5647"/>
        <p:guide pos="42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howGuides="1">
      <p:cViewPr varScale="1">
        <p:scale>
          <a:sx n="68" d="100"/>
          <a:sy n="68" d="100"/>
        </p:scale>
        <p:origin x="-3438" y="-108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font" Target="fonts/font2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3.fntdata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63" tIns="46233" rIns="92463" bIns="46233" numCol="1" anchor="t" anchorCtr="0" compatLnSpc="1">
            <a:prstTxWarp prst="textNoShape">
              <a:avLst/>
            </a:prstTxWarp>
          </a:bodyPr>
          <a:lstStyle>
            <a:lvl1pPr defTabSz="923653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63" tIns="46233" rIns="92463" bIns="46233" numCol="1" anchor="t" anchorCtr="0" compatLnSpc="1">
            <a:prstTxWarp prst="textNoShape">
              <a:avLst/>
            </a:prstTxWarp>
          </a:bodyPr>
          <a:lstStyle>
            <a:lvl1pPr algn="r" defTabSz="923653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63" tIns="46233" rIns="92463" bIns="46233" numCol="1" anchor="b" anchorCtr="0" compatLnSpc="1">
            <a:prstTxWarp prst="textNoShape">
              <a:avLst/>
            </a:prstTxWarp>
          </a:bodyPr>
          <a:lstStyle>
            <a:lvl1pPr defTabSz="923653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77363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63" tIns="46233" rIns="92463" bIns="46233" numCol="1" anchor="b" anchorCtr="0" compatLnSpc="1">
            <a:prstTxWarp prst="textNoShape">
              <a:avLst/>
            </a:prstTxWarp>
          </a:bodyPr>
          <a:lstStyle>
            <a:lvl1pPr algn="r" defTabSz="923653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B7D6ABC-B1BB-4089-9F7B-06D9AB69217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2849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63" tIns="46233" rIns="92463" bIns="46233" numCol="1" anchor="t" anchorCtr="0" compatLnSpc="1">
            <a:prstTxWarp prst="textNoShape">
              <a:avLst/>
            </a:prstTxWarp>
          </a:bodyPr>
          <a:lstStyle>
            <a:lvl1pPr defTabSz="923653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63" tIns="46233" rIns="92463" bIns="46233" numCol="1" anchor="t" anchorCtr="0" compatLnSpc="1">
            <a:prstTxWarp prst="textNoShape">
              <a:avLst/>
            </a:prstTxWarp>
          </a:bodyPr>
          <a:lstStyle>
            <a:lvl1pPr algn="r" defTabSz="923653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9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742950"/>
            <a:ext cx="4927600" cy="36972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689475"/>
            <a:ext cx="4978400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63" tIns="46233" rIns="92463" bIns="462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63" tIns="46233" rIns="92463" bIns="46233" numCol="1" anchor="b" anchorCtr="0" compatLnSpc="1">
            <a:prstTxWarp prst="textNoShape">
              <a:avLst/>
            </a:prstTxWarp>
          </a:bodyPr>
          <a:lstStyle>
            <a:lvl1pPr defTabSz="923653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77363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63" tIns="46233" rIns="92463" bIns="46233" numCol="1" anchor="b" anchorCtr="0" compatLnSpc="1">
            <a:prstTxWarp prst="textNoShape">
              <a:avLst/>
            </a:prstTxWarp>
          </a:bodyPr>
          <a:lstStyle>
            <a:lvl1pPr algn="r" defTabSz="923653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C4A96BA-A68B-4A8F-B281-56799BC401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784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 noChangeAspect="1"/>
          </p:cNvGrpSpPr>
          <p:nvPr userDrawn="1"/>
        </p:nvGrpSpPr>
        <p:grpSpPr bwMode="auto">
          <a:xfrm>
            <a:off x="3708400" y="5400675"/>
            <a:ext cx="1798638" cy="1081088"/>
            <a:chOff x="4286" y="2920"/>
            <a:chExt cx="548" cy="329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4286" y="2920"/>
              <a:ext cx="548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4286" y="2920"/>
              <a:ext cx="548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CH" altLang="de-DE" smtClean="0">
                <a:cs typeface="+mn-cs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4290" y="2922"/>
              <a:ext cx="536" cy="183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CH" altLang="de-DE" smtClean="0">
                <a:cs typeface="+mn-cs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4612" y="3137"/>
              <a:ext cx="42" cy="55"/>
            </a:xfrm>
            <a:custGeom>
              <a:avLst/>
              <a:gdLst>
                <a:gd name="T0" fmla="*/ 0 w 295"/>
                <a:gd name="T1" fmla="*/ 0 h 386"/>
                <a:gd name="T2" fmla="*/ 0 w 295"/>
                <a:gd name="T3" fmla="*/ 0 h 386"/>
                <a:gd name="T4" fmla="*/ 0 w 295"/>
                <a:gd name="T5" fmla="*/ 0 h 386"/>
                <a:gd name="T6" fmla="*/ 0 w 295"/>
                <a:gd name="T7" fmla="*/ 0 h 386"/>
                <a:gd name="T8" fmla="*/ 0 w 295"/>
                <a:gd name="T9" fmla="*/ 0 h 386"/>
                <a:gd name="T10" fmla="*/ 0 w 295"/>
                <a:gd name="T11" fmla="*/ 0 h 386"/>
                <a:gd name="T12" fmla="*/ 0 w 295"/>
                <a:gd name="T13" fmla="*/ 0 h 386"/>
                <a:gd name="T14" fmla="*/ 0 w 295"/>
                <a:gd name="T15" fmla="*/ 0 h 386"/>
                <a:gd name="T16" fmla="*/ 0 w 295"/>
                <a:gd name="T17" fmla="*/ 0 h 386"/>
                <a:gd name="T18" fmla="*/ 0 w 295"/>
                <a:gd name="T19" fmla="*/ 0 h 386"/>
                <a:gd name="T20" fmla="*/ 0 w 295"/>
                <a:gd name="T21" fmla="*/ 0 h 386"/>
                <a:gd name="T22" fmla="*/ 0 w 295"/>
                <a:gd name="T23" fmla="*/ 0 h 386"/>
                <a:gd name="T24" fmla="*/ 0 w 295"/>
                <a:gd name="T25" fmla="*/ 0 h 386"/>
                <a:gd name="T26" fmla="*/ 0 w 295"/>
                <a:gd name="T27" fmla="*/ 0 h 386"/>
                <a:gd name="T28" fmla="*/ 0 w 295"/>
                <a:gd name="T29" fmla="*/ 0 h 386"/>
                <a:gd name="T30" fmla="*/ 0 w 295"/>
                <a:gd name="T31" fmla="*/ 0 h 386"/>
                <a:gd name="T32" fmla="*/ 0 w 295"/>
                <a:gd name="T33" fmla="*/ 0 h 386"/>
                <a:gd name="T34" fmla="*/ 0 w 295"/>
                <a:gd name="T35" fmla="*/ 0 h 386"/>
                <a:gd name="T36" fmla="*/ 0 w 295"/>
                <a:gd name="T37" fmla="*/ 0 h 386"/>
                <a:gd name="T38" fmla="*/ 0 w 295"/>
                <a:gd name="T39" fmla="*/ 0 h 386"/>
                <a:gd name="T40" fmla="*/ 0 w 295"/>
                <a:gd name="T41" fmla="*/ 0 h 386"/>
                <a:gd name="T42" fmla="*/ 0 w 295"/>
                <a:gd name="T43" fmla="*/ 0 h 386"/>
                <a:gd name="T44" fmla="*/ 0 w 295"/>
                <a:gd name="T45" fmla="*/ 0 h 386"/>
                <a:gd name="T46" fmla="*/ 0 w 295"/>
                <a:gd name="T47" fmla="*/ 0 h 386"/>
                <a:gd name="T48" fmla="*/ 0 w 295"/>
                <a:gd name="T49" fmla="*/ 0 h 386"/>
                <a:gd name="T50" fmla="*/ 0 w 295"/>
                <a:gd name="T51" fmla="*/ 0 h 386"/>
                <a:gd name="T52" fmla="*/ 0 w 295"/>
                <a:gd name="T53" fmla="*/ 0 h 38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95" h="386">
                  <a:moveTo>
                    <a:pt x="200" y="0"/>
                  </a:moveTo>
                  <a:lnTo>
                    <a:pt x="231" y="6"/>
                  </a:lnTo>
                  <a:lnTo>
                    <a:pt x="264" y="17"/>
                  </a:lnTo>
                  <a:lnTo>
                    <a:pt x="295" y="36"/>
                  </a:lnTo>
                  <a:lnTo>
                    <a:pt x="251" y="113"/>
                  </a:lnTo>
                  <a:lnTo>
                    <a:pt x="237" y="103"/>
                  </a:lnTo>
                  <a:lnTo>
                    <a:pt x="221" y="96"/>
                  </a:lnTo>
                  <a:lnTo>
                    <a:pt x="202" y="93"/>
                  </a:lnTo>
                  <a:lnTo>
                    <a:pt x="181" y="94"/>
                  </a:lnTo>
                  <a:lnTo>
                    <a:pt x="161" y="99"/>
                  </a:lnTo>
                  <a:lnTo>
                    <a:pt x="140" y="109"/>
                  </a:lnTo>
                  <a:lnTo>
                    <a:pt x="124" y="122"/>
                  </a:lnTo>
                  <a:lnTo>
                    <a:pt x="113" y="138"/>
                  </a:lnTo>
                  <a:lnTo>
                    <a:pt x="106" y="158"/>
                  </a:lnTo>
                  <a:lnTo>
                    <a:pt x="104" y="180"/>
                  </a:lnTo>
                  <a:lnTo>
                    <a:pt x="104" y="386"/>
                  </a:lnTo>
                  <a:lnTo>
                    <a:pt x="0" y="386"/>
                  </a:lnTo>
                  <a:lnTo>
                    <a:pt x="0" y="10"/>
                  </a:lnTo>
                  <a:lnTo>
                    <a:pt x="104" y="10"/>
                  </a:lnTo>
                  <a:lnTo>
                    <a:pt x="104" y="27"/>
                  </a:lnTo>
                  <a:lnTo>
                    <a:pt x="106" y="26"/>
                  </a:lnTo>
                  <a:lnTo>
                    <a:pt x="108" y="23"/>
                  </a:lnTo>
                  <a:lnTo>
                    <a:pt x="111" y="22"/>
                  </a:lnTo>
                  <a:lnTo>
                    <a:pt x="113" y="21"/>
                  </a:lnTo>
                  <a:lnTo>
                    <a:pt x="141" y="8"/>
                  </a:lnTo>
                  <a:lnTo>
                    <a:pt x="170" y="1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4450" y="3137"/>
              <a:ext cx="55" cy="55"/>
            </a:xfrm>
            <a:custGeom>
              <a:avLst/>
              <a:gdLst>
                <a:gd name="T0" fmla="*/ 0 w 386"/>
                <a:gd name="T1" fmla="*/ 0 h 385"/>
                <a:gd name="T2" fmla="*/ 0 w 386"/>
                <a:gd name="T3" fmla="*/ 0 h 385"/>
                <a:gd name="T4" fmla="*/ 0 w 386"/>
                <a:gd name="T5" fmla="*/ 0 h 385"/>
                <a:gd name="T6" fmla="*/ 0 w 386"/>
                <a:gd name="T7" fmla="*/ 0 h 385"/>
                <a:gd name="T8" fmla="*/ 0 w 386"/>
                <a:gd name="T9" fmla="*/ 0 h 385"/>
                <a:gd name="T10" fmla="*/ 0 w 386"/>
                <a:gd name="T11" fmla="*/ 0 h 385"/>
                <a:gd name="T12" fmla="*/ 0 w 386"/>
                <a:gd name="T13" fmla="*/ 0 h 385"/>
                <a:gd name="T14" fmla="*/ 0 w 386"/>
                <a:gd name="T15" fmla="*/ 0 h 385"/>
                <a:gd name="T16" fmla="*/ 0 w 386"/>
                <a:gd name="T17" fmla="*/ 0 h 385"/>
                <a:gd name="T18" fmla="*/ 0 w 386"/>
                <a:gd name="T19" fmla="*/ 0 h 385"/>
                <a:gd name="T20" fmla="*/ 0 w 386"/>
                <a:gd name="T21" fmla="*/ 0 h 385"/>
                <a:gd name="T22" fmla="*/ 0 w 386"/>
                <a:gd name="T23" fmla="*/ 0 h 385"/>
                <a:gd name="T24" fmla="*/ 0 w 386"/>
                <a:gd name="T25" fmla="*/ 0 h 385"/>
                <a:gd name="T26" fmla="*/ 0 w 386"/>
                <a:gd name="T27" fmla="*/ 0 h 385"/>
                <a:gd name="T28" fmla="*/ 0 w 386"/>
                <a:gd name="T29" fmla="*/ 0 h 385"/>
                <a:gd name="T30" fmla="*/ 0 w 386"/>
                <a:gd name="T31" fmla="*/ 0 h 385"/>
                <a:gd name="T32" fmla="*/ 0 w 386"/>
                <a:gd name="T33" fmla="*/ 0 h 385"/>
                <a:gd name="T34" fmla="*/ 0 w 386"/>
                <a:gd name="T35" fmla="*/ 0 h 385"/>
                <a:gd name="T36" fmla="*/ 0 w 386"/>
                <a:gd name="T37" fmla="*/ 0 h 385"/>
                <a:gd name="T38" fmla="*/ 0 w 386"/>
                <a:gd name="T39" fmla="*/ 0 h 385"/>
                <a:gd name="T40" fmla="*/ 0 w 386"/>
                <a:gd name="T41" fmla="*/ 0 h 385"/>
                <a:gd name="T42" fmla="*/ 0 w 386"/>
                <a:gd name="T43" fmla="*/ 0 h 385"/>
                <a:gd name="T44" fmla="*/ 0 w 386"/>
                <a:gd name="T45" fmla="*/ 0 h 385"/>
                <a:gd name="T46" fmla="*/ 0 w 386"/>
                <a:gd name="T47" fmla="*/ 0 h 385"/>
                <a:gd name="T48" fmla="*/ 0 w 386"/>
                <a:gd name="T49" fmla="*/ 0 h 385"/>
                <a:gd name="T50" fmla="*/ 0 w 386"/>
                <a:gd name="T51" fmla="*/ 0 h 385"/>
                <a:gd name="T52" fmla="*/ 0 w 386"/>
                <a:gd name="T53" fmla="*/ 0 h 385"/>
                <a:gd name="T54" fmla="*/ 0 w 386"/>
                <a:gd name="T55" fmla="*/ 0 h 385"/>
                <a:gd name="T56" fmla="*/ 0 w 386"/>
                <a:gd name="T57" fmla="*/ 0 h 385"/>
                <a:gd name="T58" fmla="*/ 0 w 386"/>
                <a:gd name="T59" fmla="*/ 0 h 385"/>
                <a:gd name="T60" fmla="*/ 0 w 386"/>
                <a:gd name="T61" fmla="*/ 0 h 385"/>
                <a:gd name="T62" fmla="*/ 0 w 386"/>
                <a:gd name="T63" fmla="*/ 0 h 385"/>
                <a:gd name="T64" fmla="*/ 0 w 386"/>
                <a:gd name="T65" fmla="*/ 0 h 385"/>
                <a:gd name="T66" fmla="*/ 0 w 386"/>
                <a:gd name="T67" fmla="*/ 0 h 385"/>
                <a:gd name="T68" fmla="*/ 0 w 386"/>
                <a:gd name="T69" fmla="*/ 0 h 385"/>
                <a:gd name="T70" fmla="*/ 0 w 386"/>
                <a:gd name="T71" fmla="*/ 0 h 385"/>
                <a:gd name="T72" fmla="*/ 0 w 386"/>
                <a:gd name="T73" fmla="*/ 0 h 385"/>
                <a:gd name="T74" fmla="*/ 0 w 386"/>
                <a:gd name="T75" fmla="*/ 0 h 385"/>
                <a:gd name="T76" fmla="*/ 0 w 386"/>
                <a:gd name="T77" fmla="*/ 0 h 385"/>
                <a:gd name="T78" fmla="*/ 0 w 386"/>
                <a:gd name="T79" fmla="*/ 0 h 385"/>
                <a:gd name="T80" fmla="*/ 0 w 386"/>
                <a:gd name="T81" fmla="*/ 0 h 385"/>
                <a:gd name="T82" fmla="*/ 0 w 386"/>
                <a:gd name="T83" fmla="*/ 0 h 385"/>
                <a:gd name="T84" fmla="*/ 0 w 386"/>
                <a:gd name="T85" fmla="*/ 0 h 385"/>
                <a:gd name="T86" fmla="*/ 0 w 386"/>
                <a:gd name="T87" fmla="*/ 0 h 385"/>
                <a:gd name="T88" fmla="*/ 0 w 386"/>
                <a:gd name="T89" fmla="*/ 0 h 385"/>
                <a:gd name="T90" fmla="*/ 0 w 386"/>
                <a:gd name="T91" fmla="*/ 0 h 385"/>
                <a:gd name="T92" fmla="*/ 0 w 386"/>
                <a:gd name="T93" fmla="*/ 0 h 385"/>
                <a:gd name="T94" fmla="*/ 0 w 386"/>
                <a:gd name="T95" fmla="*/ 0 h 385"/>
                <a:gd name="T96" fmla="*/ 0 w 386"/>
                <a:gd name="T97" fmla="*/ 0 h 385"/>
                <a:gd name="T98" fmla="*/ 0 w 386"/>
                <a:gd name="T99" fmla="*/ 0 h 385"/>
                <a:gd name="T100" fmla="*/ 0 w 386"/>
                <a:gd name="T101" fmla="*/ 0 h 385"/>
                <a:gd name="T102" fmla="*/ 0 w 386"/>
                <a:gd name="T103" fmla="*/ 0 h 385"/>
                <a:gd name="T104" fmla="*/ 0 w 386"/>
                <a:gd name="T105" fmla="*/ 0 h 385"/>
                <a:gd name="T106" fmla="*/ 0 w 386"/>
                <a:gd name="T107" fmla="*/ 0 h 385"/>
                <a:gd name="T108" fmla="*/ 0 w 386"/>
                <a:gd name="T109" fmla="*/ 0 h 385"/>
                <a:gd name="T110" fmla="*/ 0 w 386"/>
                <a:gd name="T111" fmla="*/ 0 h 385"/>
                <a:gd name="T112" fmla="*/ 0 w 386"/>
                <a:gd name="T113" fmla="*/ 0 h 385"/>
                <a:gd name="T114" fmla="*/ 0 w 386"/>
                <a:gd name="T115" fmla="*/ 0 h 385"/>
                <a:gd name="T116" fmla="*/ 0 w 386"/>
                <a:gd name="T117" fmla="*/ 0 h 385"/>
                <a:gd name="T118" fmla="*/ 0 w 386"/>
                <a:gd name="T119" fmla="*/ 0 h 385"/>
                <a:gd name="T120" fmla="*/ 0 w 386"/>
                <a:gd name="T121" fmla="*/ 0 h 385"/>
                <a:gd name="T122" fmla="*/ 0 w 386"/>
                <a:gd name="T123" fmla="*/ 0 h 3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6" h="385">
                  <a:moveTo>
                    <a:pt x="193" y="95"/>
                  </a:moveTo>
                  <a:lnTo>
                    <a:pt x="175" y="98"/>
                  </a:lnTo>
                  <a:lnTo>
                    <a:pt x="157" y="103"/>
                  </a:lnTo>
                  <a:lnTo>
                    <a:pt x="141" y="113"/>
                  </a:lnTo>
                  <a:lnTo>
                    <a:pt x="127" y="124"/>
                  </a:lnTo>
                  <a:lnTo>
                    <a:pt x="116" y="138"/>
                  </a:lnTo>
                  <a:lnTo>
                    <a:pt x="110" y="156"/>
                  </a:lnTo>
                  <a:lnTo>
                    <a:pt x="275" y="156"/>
                  </a:lnTo>
                  <a:lnTo>
                    <a:pt x="268" y="138"/>
                  </a:lnTo>
                  <a:lnTo>
                    <a:pt x="258" y="123"/>
                  </a:lnTo>
                  <a:lnTo>
                    <a:pt x="244" y="112"/>
                  </a:lnTo>
                  <a:lnTo>
                    <a:pt x="228" y="102"/>
                  </a:lnTo>
                  <a:lnTo>
                    <a:pt x="210" y="98"/>
                  </a:lnTo>
                  <a:lnTo>
                    <a:pt x="193" y="95"/>
                  </a:lnTo>
                  <a:close/>
                  <a:moveTo>
                    <a:pt x="193" y="0"/>
                  </a:moveTo>
                  <a:lnTo>
                    <a:pt x="230" y="4"/>
                  </a:lnTo>
                  <a:lnTo>
                    <a:pt x="265" y="14"/>
                  </a:lnTo>
                  <a:lnTo>
                    <a:pt x="296" y="30"/>
                  </a:lnTo>
                  <a:lnTo>
                    <a:pt x="324" y="51"/>
                  </a:lnTo>
                  <a:lnTo>
                    <a:pt x="347" y="78"/>
                  </a:lnTo>
                  <a:lnTo>
                    <a:pt x="366" y="108"/>
                  </a:lnTo>
                  <a:lnTo>
                    <a:pt x="379" y="142"/>
                  </a:lnTo>
                  <a:lnTo>
                    <a:pt x="380" y="148"/>
                  </a:lnTo>
                  <a:lnTo>
                    <a:pt x="385" y="170"/>
                  </a:lnTo>
                  <a:lnTo>
                    <a:pt x="386" y="193"/>
                  </a:lnTo>
                  <a:lnTo>
                    <a:pt x="385" y="215"/>
                  </a:lnTo>
                  <a:lnTo>
                    <a:pt x="382" y="236"/>
                  </a:lnTo>
                  <a:lnTo>
                    <a:pt x="106" y="236"/>
                  </a:lnTo>
                  <a:lnTo>
                    <a:pt x="114" y="251"/>
                  </a:lnTo>
                  <a:lnTo>
                    <a:pt x="125" y="265"/>
                  </a:lnTo>
                  <a:lnTo>
                    <a:pt x="141" y="275"/>
                  </a:lnTo>
                  <a:lnTo>
                    <a:pt x="157" y="283"/>
                  </a:lnTo>
                  <a:lnTo>
                    <a:pt x="175" y="289"/>
                  </a:lnTo>
                  <a:lnTo>
                    <a:pt x="193" y="290"/>
                  </a:lnTo>
                  <a:lnTo>
                    <a:pt x="214" y="288"/>
                  </a:lnTo>
                  <a:lnTo>
                    <a:pt x="232" y="282"/>
                  </a:lnTo>
                  <a:lnTo>
                    <a:pt x="250" y="273"/>
                  </a:lnTo>
                  <a:lnTo>
                    <a:pt x="264" y="259"/>
                  </a:lnTo>
                  <a:lnTo>
                    <a:pt x="342" y="316"/>
                  </a:lnTo>
                  <a:lnTo>
                    <a:pt x="318" y="340"/>
                  </a:lnTo>
                  <a:lnTo>
                    <a:pt x="291" y="359"/>
                  </a:lnTo>
                  <a:lnTo>
                    <a:pt x="260" y="374"/>
                  </a:lnTo>
                  <a:lnTo>
                    <a:pt x="228" y="383"/>
                  </a:lnTo>
                  <a:lnTo>
                    <a:pt x="193" y="385"/>
                  </a:lnTo>
                  <a:lnTo>
                    <a:pt x="158" y="383"/>
                  </a:lnTo>
                  <a:lnTo>
                    <a:pt x="125" y="374"/>
                  </a:lnTo>
                  <a:lnTo>
                    <a:pt x="95" y="360"/>
                  </a:lnTo>
                  <a:lnTo>
                    <a:pt x="68" y="340"/>
                  </a:lnTo>
                  <a:lnTo>
                    <a:pt x="45" y="317"/>
                  </a:lnTo>
                  <a:lnTo>
                    <a:pt x="25" y="290"/>
                  </a:lnTo>
                  <a:lnTo>
                    <a:pt x="11" y="260"/>
                  </a:lnTo>
                  <a:lnTo>
                    <a:pt x="2" y="228"/>
                  </a:lnTo>
                  <a:lnTo>
                    <a:pt x="0" y="193"/>
                  </a:lnTo>
                  <a:lnTo>
                    <a:pt x="2" y="158"/>
                  </a:lnTo>
                  <a:lnTo>
                    <a:pt x="11" y="125"/>
                  </a:lnTo>
                  <a:lnTo>
                    <a:pt x="25" y="95"/>
                  </a:lnTo>
                  <a:lnTo>
                    <a:pt x="45" y="69"/>
                  </a:lnTo>
                  <a:lnTo>
                    <a:pt x="68" y="45"/>
                  </a:lnTo>
                  <a:lnTo>
                    <a:pt x="95" y="27"/>
                  </a:lnTo>
                  <a:lnTo>
                    <a:pt x="125" y="12"/>
                  </a:lnTo>
                  <a:lnTo>
                    <a:pt x="158" y="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412" y="3137"/>
              <a:ext cx="42" cy="55"/>
            </a:xfrm>
            <a:custGeom>
              <a:avLst/>
              <a:gdLst>
                <a:gd name="T0" fmla="*/ 0 w 297"/>
                <a:gd name="T1" fmla="*/ 0 h 385"/>
                <a:gd name="T2" fmla="*/ 0 w 297"/>
                <a:gd name="T3" fmla="*/ 0 h 385"/>
                <a:gd name="T4" fmla="*/ 0 w 297"/>
                <a:gd name="T5" fmla="*/ 0 h 385"/>
                <a:gd name="T6" fmla="*/ 0 w 297"/>
                <a:gd name="T7" fmla="*/ 0 h 385"/>
                <a:gd name="T8" fmla="*/ 0 w 297"/>
                <a:gd name="T9" fmla="*/ 0 h 385"/>
                <a:gd name="T10" fmla="*/ 0 w 297"/>
                <a:gd name="T11" fmla="*/ 0 h 385"/>
                <a:gd name="T12" fmla="*/ 0 w 297"/>
                <a:gd name="T13" fmla="*/ 0 h 385"/>
                <a:gd name="T14" fmla="*/ 0 w 297"/>
                <a:gd name="T15" fmla="*/ 0 h 385"/>
                <a:gd name="T16" fmla="*/ 0 w 297"/>
                <a:gd name="T17" fmla="*/ 0 h 385"/>
                <a:gd name="T18" fmla="*/ 0 w 297"/>
                <a:gd name="T19" fmla="*/ 0 h 385"/>
                <a:gd name="T20" fmla="*/ 0 w 297"/>
                <a:gd name="T21" fmla="*/ 0 h 385"/>
                <a:gd name="T22" fmla="*/ 0 w 297"/>
                <a:gd name="T23" fmla="*/ 0 h 385"/>
                <a:gd name="T24" fmla="*/ 0 w 297"/>
                <a:gd name="T25" fmla="*/ 0 h 385"/>
                <a:gd name="T26" fmla="*/ 0 w 297"/>
                <a:gd name="T27" fmla="*/ 0 h 385"/>
                <a:gd name="T28" fmla="*/ 0 w 297"/>
                <a:gd name="T29" fmla="*/ 0 h 385"/>
                <a:gd name="T30" fmla="*/ 0 w 297"/>
                <a:gd name="T31" fmla="*/ 0 h 385"/>
                <a:gd name="T32" fmla="*/ 0 w 297"/>
                <a:gd name="T33" fmla="*/ 0 h 385"/>
                <a:gd name="T34" fmla="*/ 0 w 297"/>
                <a:gd name="T35" fmla="*/ 0 h 385"/>
                <a:gd name="T36" fmla="*/ 0 w 297"/>
                <a:gd name="T37" fmla="*/ 0 h 385"/>
                <a:gd name="T38" fmla="*/ 0 w 297"/>
                <a:gd name="T39" fmla="*/ 0 h 385"/>
                <a:gd name="T40" fmla="*/ 0 w 297"/>
                <a:gd name="T41" fmla="*/ 0 h 385"/>
                <a:gd name="T42" fmla="*/ 0 w 297"/>
                <a:gd name="T43" fmla="*/ 0 h 385"/>
                <a:gd name="T44" fmla="*/ 0 w 297"/>
                <a:gd name="T45" fmla="*/ 0 h 385"/>
                <a:gd name="T46" fmla="*/ 0 w 297"/>
                <a:gd name="T47" fmla="*/ 0 h 385"/>
                <a:gd name="T48" fmla="*/ 0 w 297"/>
                <a:gd name="T49" fmla="*/ 0 h 385"/>
                <a:gd name="T50" fmla="*/ 0 w 297"/>
                <a:gd name="T51" fmla="*/ 0 h 385"/>
                <a:gd name="T52" fmla="*/ 0 w 297"/>
                <a:gd name="T53" fmla="*/ 0 h 38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97" h="385">
                  <a:moveTo>
                    <a:pt x="201" y="0"/>
                  </a:moveTo>
                  <a:lnTo>
                    <a:pt x="233" y="5"/>
                  </a:lnTo>
                  <a:lnTo>
                    <a:pt x="264" y="16"/>
                  </a:lnTo>
                  <a:lnTo>
                    <a:pt x="297" y="36"/>
                  </a:lnTo>
                  <a:lnTo>
                    <a:pt x="251" y="112"/>
                  </a:lnTo>
                  <a:lnTo>
                    <a:pt x="238" y="102"/>
                  </a:lnTo>
                  <a:lnTo>
                    <a:pt x="222" y="95"/>
                  </a:lnTo>
                  <a:lnTo>
                    <a:pt x="202" y="92"/>
                  </a:lnTo>
                  <a:lnTo>
                    <a:pt x="183" y="93"/>
                  </a:lnTo>
                  <a:lnTo>
                    <a:pt x="161" y="98"/>
                  </a:lnTo>
                  <a:lnTo>
                    <a:pt x="140" y="108"/>
                  </a:lnTo>
                  <a:lnTo>
                    <a:pt x="126" y="121"/>
                  </a:lnTo>
                  <a:lnTo>
                    <a:pt x="114" y="137"/>
                  </a:lnTo>
                  <a:lnTo>
                    <a:pt x="106" y="157"/>
                  </a:lnTo>
                  <a:lnTo>
                    <a:pt x="104" y="180"/>
                  </a:lnTo>
                  <a:lnTo>
                    <a:pt x="104" y="385"/>
                  </a:lnTo>
                  <a:lnTo>
                    <a:pt x="0" y="385"/>
                  </a:lnTo>
                  <a:lnTo>
                    <a:pt x="0" y="9"/>
                  </a:lnTo>
                  <a:lnTo>
                    <a:pt x="104" y="9"/>
                  </a:lnTo>
                  <a:lnTo>
                    <a:pt x="104" y="26"/>
                  </a:lnTo>
                  <a:lnTo>
                    <a:pt x="106" y="25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3" y="20"/>
                  </a:lnTo>
                  <a:lnTo>
                    <a:pt x="141" y="7"/>
                  </a:lnTo>
                  <a:lnTo>
                    <a:pt x="171" y="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Freeform 12"/>
            <p:cNvSpPr>
              <a:spLocks noEditPoints="1"/>
            </p:cNvSpPr>
            <p:nvPr/>
          </p:nvSpPr>
          <p:spPr bwMode="auto">
            <a:xfrm>
              <a:off x="4651" y="3112"/>
              <a:ext cx="55" cy="80"/>
            </a:xfrm>
            <a:custGeom>
              <a:avLst/>
              <a:gdLst>
                <a:gd name="T0" fmla="*/ 0 w 384"/>
                <a:gd name="T1" fmla="*/ 0 h 565"/>
                <a:gd name="T2" fmla="*/ 0 w 384"/>
                <a:gd name="T3" fmla="*/ 0 h 565"/>
                <a:gd name="T4" fmla="*/ 0 w 384"/>
                <a:gd name="T5" fmla="*/ 0 h 565"/>
                <a:gd name="T6" fmla="*/ 0 w 384"/>
                <a:gd name="T7" fmla="*/ 0 h 565"/>
                <a:gd name="T8" fmla="*/ 0 w 384"/>
                <a:gd name="T9" fmla="*/ 0 h 565"/>
                <a:gd name="T10" fmla="*/ 0 w 384"/>
                <a:gd name="T11" fmla="*/ 0 h 565"/>
                <a:gd name="T12" fmla="*/ 0 w 384"/>
                <a:gd name="T13" fmla="*/ 0 h 565"/>
                <a:gd name="T14" fmla="*/ 0 w 384"/>
                <a:gd name="T15" fmla="*/ 0 h 565"/>
                <a:gd name="T16" fmla="*/ 0 w 384"/>
                <a:gd name="T17" fmla="*/ 0 h 565"/>
                <a:gd name="T18" fmla="*/ 0 w 384"/>
                <a:gd name="T19" fmla="*/ 0 h 565"/>
                <a:gd name="T20" fmla="*/ 0 w 384"/>
                <a:gd name="T21" fmla="*/ 0 h 565"/>
                <a:gd name="T22" fmla="*/ 0 w 384"/>
                <a:gd name="T23" fmla="*/ 0 h 565"/>
                <a:gd name="T24" fmla="*/ 0 w 384"/>
                <a:gd name="T25" fmla="*/ 0 h 565"/>
                <a:gd name="T26" fmla="*/ 0 w 384"/>
                <a:gd name="T27" fmla="*/ 0 h 565"/>
                <a:gd name="T28" fmla="*/ 0 w 384"/>
                <a:gd name="T29" fmla="*/ 0 h 565"/>
                <a:gd name="T30" fmla="*/ 0 w 384"/>
                <a:gd name="T31" fmla="*/ 0 h 565"/>
                <a:gd name="T32" fmla="*/ 0 w 384"/>
                <a:gd name="T33" fmla="*/ 0 h 565"/>
                <a:gd name="T34" fmla="*/ 0 w 384"/>
                <a:gd name="T35" fmla="*/ 0 h 565"/>
                <a:gd name="T36" fmla="*/ 0 w 384"/>
                <a:gd name="T37" fmla="*/ 0 h 565"/>
                <a:gd name="T38" fmla="*/ 0 w 384"/>
                <a:gd name="T39" fmla="*/ 0 h 565"/>
                <a:gd name="T40" fmla="*/ 0 w 384"/>
                <a:gd name="T41" fmla="*/ 0 h 565"/>
                <a:gd name="T42" fmla="*/ 0 w 384"/>
                <a:gd name="T43" fmla="*/ 0 h 565"/>
                <a:gd name="T44" fmla="*/ 0 w 384"/>
                <a:gd name="T45" fmla="*/ 0 h 565"/>
                <a:gd name="T46" fmla="*/ 0 w 384"/>
                <a:gd name="T47" fmla="*/ 0 h 565"/>
                <a:gd name="T48" fmla="*/ 0 w 384"/>
                <a:gd name="T49" fmla="*/ 0 h 565"/>
                <a:gd name="T50" fmla="*/ 0 w 384"/>
                <a:gd name="T51" fmla="*/ 0 h 565"/>
                <a:gd name="T52" fmla="*/ 0 w 384"/>
                <a:gd name="T53" fmla="*/ 0 h 565"/>
                <a:gd name="T54" fmla="*/ 0 w 384"/>
                <a:gd name="T55" fmla="*/ 0 h 565"/>
                <a:gd name="T56" fmla="*/ 0 w 384"/>
                <a:gd name="T57" fmla="*/ 0 h 565"/>
                <a:gd name="T58" fmla="*/ 0 w 384"/>
                <a:gd name="T59" fmla="*/ 0 h 565"/>
                <a:gd name="T60" fmla="*/ 0 w 384"/>
                <a:gd name="T61" fmla="*/ 0 h 565"/>
                <a:gd name="T62" fmla="*/ 0 w 384"/>
                <a:gd name="T63" fmla="*/ 0 h 565"/>
                <a:gd name="T64" fmla="*/ 0 w 384"/>
                <a:gd name="T65" fmla="*/ 0 h 565"/>
                <a:gd name="T66" fmla="*/ 0 w 384"/>
                <a:gd name="T67" fmla="*/ 0 h 565"/>
                <a:gd name="T68" fmla="*/ 0 w 384"/>
                <a:gd name="T69" fmla="*/ 0 h 565"/>
                <a:gd name="T70" fmla="*/ 0 w 384"/>
                <a:gd name="T71" fmla="*/ 0 h 565"/>
                <a:gd name="T72" fmla="*/ 0 w 384"/>
                <a:gd name="T73" fmla="*/ 0 h 565"/>
                <a:gd name="T74" fmla="*/ 0 w 384"/>
                <a:gd name="T75" fmla="*/ 0 h 565"/>
                <a:gd name="T76" fmla="*/ 0 w 384"/>
                <a:gd name="T77" fmla="*/ 0 h 565"/>
                <a:gd name="T78" fmla="*/ 0 w 384"/>
                <a:gd name="T79" fmla="*/ 0 h 565"/>
                <a:gd name="T80" fmla="*/ 0 w 384"/>
                <a:gd name="T81" fmla="*/ 0 h 565"/>
                <a:gd name="T82" fmla="*/ 0 w 384"/>
                <a:gd name="T83" fmla="*/ 0 h 565"/>
                <a:gd name="T84" fmla="*/ 0 w 384"/>
                <a:gd name="T85" fmla="*/ 0 h 565"/>
                <a:gd name="T86" fmla="*/ 0 w 384"/>
                <a:gd name="T87" fmla="*/ 0 h 565"/>
                <a:gd name="T88" fmla="*/ 0 w 384"/>
                <a:gd name="T89" fmla="*/ 0 h 565"/>
                <a:gd name="T90" fmla="*/ 0 w 384"/>
                <a:gd name="T91" fmla="*/ 0 h 565"/>
                <a:gd name="T92" fmla="*/ 0 w 384"/>
                <a:gd name="T93" fmla="*/ 0 h 565"/>
                <a:gd name="T94" fmla="*/ 0 w 384"/>
                <a:gd name="T95" fmla="*/ 0 h 565"/>
                <a:gd name="T96" fmla="*/ 0 w 384"/>
                <a:gd name="T97" fmla="*/ 0 h 565"/>
                <a:gd name="T98" fmla="*/ 0 w 384"/>
                <a:gd name="T99" fmla="*/ 0 h 565"/>
                <a:gd name="T100" fmla="*/ 0 w 384"/>
                <a:gd name="T101" fmla="*/ 0 h 565"/>
                <a:gd name="T102" fmla="*/ 0 w 384"/>
                <a:gd name="T103" fmla="*/ 0 h 565"/>
                <a:gd name="T104" fmla="*/ 0 w 384"/>
                <a:gd name="T105" fmla="*/ 0 h 565"/>
                <a:gd name="T106" fmla="*/ 0 w 384"/>
                <a:gd name="T107" fmla="*/ 0 h 565"/>
                <a:gd name="T108" fmla="*/ 0 w 384"/>
                <a:gd name="T109" fmla="*/ 0 h 565"/>
                <a:gd name="T110" fmla="*/ 0 w 384"/>
                <a:gd name="T111" fmla="*/ 0 h 565"/>
                <a:gd name="T112" fmla="*/ 0 w 384"/>
                <a:gd name="T113" fmla="*/ 0 h 565"/>
                <a:gd name="T114" fmla="*/ 0 w 384"/>
                <a:gd name="T115" fmla="*/ 0 h 565"/>
                <a:gd name="T116" fmla="*/ 0 w 384"/>
                <a:gd name="T117" fmla="*/ 0 h 565"/>
                <a:gd name="T118" fmla="*/ 0 w 384"/>
                <a:gd name="T119" fmla="*/ 0 h 565"/>
                <a:gd name="T120" fmla="*/ 0 w 384"/>
                <a:gd name="T121" fmla="*/ 0 h 565"/>
                <a:gd name="T122" fmla="*/ 0 w 384"/>
                <a:gd name="T123" fmla="*/ 0 h 56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4" h="565">
                  <a:moveTo>
                    <a:pt x="191" y="276"/>
                  </a:moveTo>
                  <a:lnTo>
                    <a:pt x="166" y="280"/>
                  </a:lnTo>
                  <a:lnTo>
                    <a:pt x="142" y="289"/>
                  </a:lnTo>
                  <a:lnTo>
                    <a:pt x="124" y="304"/>
                  </a:lnTo>
                  <a:lnTo>
                    <a:pt x="109" y="324"/>
                  </a:lnTo>
                  <a:lnTo>
                    <a:pt x="99" y="347"/>
                  </a:lnTo>
                  <a:lnTo>
                    <a:pt x="96" y="373"/>
                  </a:lnTo>
                  <a:lnTo>
                    <a:pt x="99" y="398"/>
                  </a:lnTo>
                  <a:lnTo>
                    <a:pt x="109" y="422"/>
                  </a:lnTo>
                  <a:lnTo>
                    <a:pt x="124" y="440"/>
                  </a:lnTo>
                  <a:lnTo>
                    <a:pt x="142" y="455"/>
                  </a:lnTo>
                  <a:lnTo>
                    <a:pt x="166" y="466"/>
                  </a:lnTo>
                  <a:lnTo>
                    <a:pt x="191" y="469"/>
                  </a:lnTo>
                  <a:lnTo>
                    <a:pt x="217" y="466"/>
                  </a:lnTo>
                  <a:lnTo>
                    <a:pt x="239" y="455"/>
                  </a:lnTo>
                  <a:lnTo>
                    <a:pt x="259" y="440"/>
                  </a:lnTo>
                  <a:lnTo>
                    <a:pt x="274" y="422"/>
                  </a:lnTo>
                  <a:lnTo>
                    <a:pt x="283" y="398"/>
                  </a:lnTo>
                  <a:lnTo>
                    <a:pt x="287" y="373"/>
                  </a:lnTo>
                  <a:lnTo>
                    <a:pt x="283" y="347"/>
                  </a:lnTo>
                  <a:lnTo>
                    <a:pt x="274" y="324"/>
                  </a:lnTo>
                  <a:lnTo>
                    <a:pt x="259" y="304"/>
                  </a:lnTo>
                  <a:lnTo>
                    <a:pt x="239" y="289"/>
                  </a:lnTo>
                  <a:lnTo>
                    <a:pt x="217" y="280"/>
                  </a:lnTo>
                  <a:lnTo>
                    <a:pt x="191" y="276"/>
                  </a:lnTo>
                  <a:close/>
                  <a:moveTo>
                    <a:pt x="280" y="0"/>
                  </a:moveTo>
                  <a:lnTo>
                    <a:pt x="384" y="0"/>
                  </a:lnTo>
                  <a:lnTo>
                    <a:pt x="384" y="368"/>
                  </a:lnTo>
                  <a:lnTo>
                    <a:pt x="383" y="397"/>
                  </a:lnTo>
                  <a:lnTo>
                    <a:pt x="377" y="425"/>
                  </a:lnTo>
                  <a:lnTo>
                    <a:pt x="368" y="451"/>
                  </a:lnTo>
                  <a:lnTo>
                    <a:pt x="353" y="480"/>
                  </a:lnTo>
                  <a:lnTo>
                    <a:pt x="333" y="504"/>
                  </a:lnTo>
                  <a:lnTo>
                    <a:pt x="310" y="525"/>
                  </a:lnTo>
                  <a:lnTo>
                    <a:pt x="283" y="542"/>
                  </a:lnTo>
                  <a:lnTo>
                    <a:pt x="254" y="555"/>
                  </a:lnTo>
                  <a:lnTo>
                    <a:pt x="224" y="563"/>
                  </a:lnTo>
                  <a:lnTo>
                    <a:pt x="191" y="565"/>
                  </a:lnTo>
                  <a:lnTo>
                    <a:pt x="161" y="563"/>
                  </a:lnTo>
                  <a:lnTo>
                    <a:pt x="132" y="555"/>
                  </a:lnTo>
                  <a:lnTo>
                    <a:pt x="104" y="542"/>
                  </a:lnTo>
                  <a:lnTo>
                    <a:pt x="77" y="527"/>
                  </a:lnTo>
                  <a:lnTo>
                    <a:pt x="55" y="506"/>
                  </a:lnTo>
                  <a:lnTo>
                    <a:pt x="35" y="483"/>
                  </a:lnTo>
                  <a:lnTo>
                    <a:pt x="19" y="456"/>
                  </a:lnTo>
                  <a:lnTo>
                    <a:pt x="10" y="431"/>
                  </a:lnTo>
                  <a:lnTo>
                    <a:pt x="3" y="403"/>
                  </a:lnTo>
                  <a:lnTo>
                    <a:pt x="0" y="374"/>
                  </a:lnTo>
                  <a:lnTo>
                    <a:pt x="2" y="345"/>
                  </a:lnTo>
                  <a:lnTo>
                    <a:pt x="6" y="317"/>
                  </a:lnTo>
                  <a:lnTo>
                    <a:pt x="16" y="290"/>
                  </a:lnTo>
                  <a:lnTo>
                    <a:pt x="30" y="265"/>
                  </a:lnTo>
                  <a:lnTo>
                    <a:pt x="47" y="243"/>
                  </a:lnTo>
                  <a:lnTo>
                    <a:pt x="71" y="221"/>
                  </a:lnTo>
                  <a:lnTo>
                    <a:pt x="98" y="203"/>
                  </a:lnTo>
                  <a:lnTo>
                    <a:pt x="126" y="191"/>
                  </a:lnTo>
                  <a:lnTo>
                    <a:pt x="155" y="183"/>
                  </a:lnTo>
                  <a:lnTo>
                    <a:pt x="188" y="180"/>
                  </a:lnTo>
                  <a:lnTo>
                    <a:pt x="220" y="183"/>
                  </a:lnTo>
                  <a:lnTo>
                    <a:pt x="250" y="189"/>
                  </a:lnTo>
                  <a:lnTo>
                    <a:pt x="280" y="201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13"/>
            <p:cNvSpPr>
              <a:spLocks noEditPoints="1"/>
            </p:cNvSpPr>
            <p:nvPr/>
          </p:nvSpPr>
          <p:spPr bwMode="auto">
            <a:xfrm>
              <a:off x="4553" y="3137"/>
              <a:ext cx="55" cy="55"/>
            </a:xfrm>
            <a:custGeom>
              <a:avLst/>
              <a:gdLst>
                <a:gd name="T0" fmla="*/ 0 w 384"/>
                <a:gd name="T1" fmla="*/ 0 h 385"/>
                <a:gd name="T2" fmla="*/ 0 w 384"/>
                <a:gd name="T3" fmla="*/ 0 h 385"/>
                <a:gd name="T4" fmla="*/ 0 w 384"/>
                <a:gd name="T5" fmla="*/ 0 h 385"/>
                <a:gd name="T6" fmla="*/ 0 w 384"/>
                <a:gd name="T7" fmla="*/ 0 h 385"/>
                <a:gd name="T8" fmla="*/ 0 w 384"/>
                <a:gd name="T9" fmla="*/ 0 h 385"/>
                <a:gd name="T10" fmla="*/ 0 w 384"/>
                <a:gd name="T11" fmla="*/ 0 h 385"/>
                <a:gd name="T12" fmla="*/ 0 w 384"/>
                <a:gd name="T13" fmla="*/ 0 h 385"/>
                <a:gd name="T14" fmla="*/ 0 w 384"/>
                <a:gd name="T15" fmla="*/ 0 h 385"/>
                <a:gd name="T16" fmla="*/ 0 w 384"/>
                <a:gd name="T17" fmla="*/ 0 h 385"/>
                <a:gd name="T18" fmla="*/ 0 w 384"/>
                <a:gd name="T19" fmla="*/ 0 h 385"/>
                <a:gd name="T20" fmla="*/ 0 w 384"/>
                <a:gd name="T21" fmla="*/ 0 h 385"/>
                <a:gd name="T22" fmla="*/ 0 w 384"/>
                <a:gd name="T23" fmla="*/ 0 h 385"/>
                <a:gd name="T24" fmla="*/ 0 w 384"/>
                <a:gd name="T25" fmla="*/ 0 h 385"/>
                <a:gd name="T26" fmla="*/ 0 w 384"/>
                <a:gd name="T27" fmla="*/ 0 h 385"/>
                <a:gd name="T28" fmla="*/ 0 w 384"/>
                <a:gd name="T29" fmla="*/ 0 h 385"/>
                <a:gd name="T30" fmla="*/ 0 w 384"/>
                <a:gd name="T31" fmla="*/ 0 h 385"/>
                <a:gd name="T32" fmla="*/ 0 w 384"/>
                <a:gd name="T33" fmla="*/ 0 h 385"/>
                <a:gd name="T34" fmla="*/ 0 w 384"/>
                <a:gd name="T35" fmla="*/ 0 h 385"/>
                <a:gd name="T36" fmla="*/ 0 w 384"/>
                <a:gd name="T37" fmla="*/ 0 h 385"/>
                <a:gd name="T38" fmla="*/ 0 w 384"/>
                <a:gd name="T39" fmla="*/ 0 h 385"/>
                <a:gd name="T40" fmla="*/ 0 w 384"/>
                <a:gd name="T41" fmla="*/ 0 h 385"/>
                <a:gd name="T42" fmla="*/ 0 w 384"/>
                <a:gd name="T43" fmla="*/ 0 h 385"/>
                <a:gd name="T44" fmla="*/ 0 w 384"/>
                <a:gd name="T45" fmla="*/ 0 h 385"/>
                <a:gd name="T46" fmla="*/ 0 w 384"/>
                <a:gd name="T47" fmla="*/ 0 h 385"/>
                <a:gd name="T48" fmla="*/ 0 w 384"/>
                <a:gd name="T49" fmla="*/ 0 h 385"/>
                <a:gd name="T50" fmla="*/ 0 w 384"/>
                <a:gd name="T51" fmla="*/ 0 h 385"/>
                <a:gd name="T52" fmla="*/ 0 w 384"/>
                <a:gd name="T53" fmla="*/ 0 h 385"/>
                <a:gd name="T54" fmla="*/ 0 w 384"/>
                <a:gd name="T55" fmla="*/ 0 h 385"/>
                <a:gd name="T56" fmla="*/ 0 w 384"/>
                <a:gd name="T57" fmla="*/ 0 h 385"/>
                <a:gd name="T58" fmla="*/ 0 w 384"/>
                <a:gd name="T59" fmla="*/ 0 h 385"/>
                <a:gd name="T60" fmla="*/ 0 w 384"/>
                <a:gd name="T61" fmla="*/ 0 h 385"/>
                <a:gd name="T62" fmla="*/ 0 w 384"/>
                <a:gd name="T63" fmla="*/ 0 h 385"/>
                <a:gd name="T64" fmla="*/ 0 w 384"/>
                <a:gd name="T65" fmla="*/ 0 h 3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84" h="385">
                  <a:moveTo>
                    <a:pt x="192" y="98"/>
                  </a:moveTo>
                  <a:lnTo>
                    <a:pt x="166" y="101"/>
                  </a:lnTo>
                  <a:lnTo>
                    <a:pt x="143" y="110"/>
                  </a:lnTo>
                  <a:lnTo>
                    <a:pt x="124" y="125"/>
                  </a:lnTo>
                  <a:lnTo>
                    <a:pt x="109" y="145"/>
                  </a:lnTo>
                  <a:lnTo>
                    <a:pt x="99" y="168"/>
                  </a:lnTo>
                  <a:lnTo>
                    <a:pt x="95" y="194"/>
                  </a:lnTo>
                  <a:lnTo>
                    <a:pt x="99" y="219"/>
                  </a:lnTo>
                  <a:lnTo>
                    <a:pt x="109" y="242"/>
                  </a:lnTo>
                  <a:lnTo>
                    <a:pt x="124" y="261"/>
                  </a:lnTo>
                  <a:lnTo>
                    <a:pt x="143" y="276"/>
                  </a:lnTo>
                  <a:lnTo>
                    <a:pt x="166" y="287"/>
                  </a:lnTo>
                  <a:lnTo>
                    <a:pt x="192" y="289"/>
                  </a:lnTo>
                  <a:lnTo>
                    <a:pt x="217" y="287"/>
                  </a:lnTo>
                  <a:lnTo>
                    <a:pt x="239" y="276"/>
                  </a:lnTo>
                  <a:lnTo>
                    <a:pt x="259" y="261"/>
                  </a:lnTo>
                  <a:lnTo>
                    <a:pt x="274" y="242"/>
                  </a:lnTo>
                  <a:lnTo>
                    <a:pt x="284" y="219"/>
                  </a:lnTo>
                  <a:lnTo>
                    <a:pt x="287" y="194"/>
                  </a:lnTo>
                  <a:lnTo>
                    <a:pt x="284" y="168"/>
                  </a:lnTo>
                  <a:lnTo>
                    <a:pt x="274" y="145"/>
                  </a:lnTo>
                  <a:lnTo>
                    <a:pt x="259" y="125"/>
                  </a:lnTo>
                  <a:lnTo>
                    <a:pt x="239" y="110"/>
                  </a:lnTo>
                  <a:lnTo>
                    <a:pt x="217" y="101"/>
                  </a:lnTo>
                  <a:lnTo>
                    <a:pt x="192" y="98"/>
                  </a:lnTo>
                  <a:close/>
                  <a:moveTo>
                    <a:pt x="187" y="0"/>
                  </a:moveTo>
                  <a:lnTo>
                    <a:pt x="221" y="3"/>
                  </a:lnTo>
                  <a:lnTo>
                    <a:pt x="250" y="9"/>
                  </a:lnTo>
                  <a:lnTo>
                    <a:pt x="278" y="21"/>
                  </a:lnTo>
                  <a:lnTo>
                    <a:pt x="305" y="37"/>
                  </a:lnTo>
                  <a:lnTo>
                    <a:pt x="328" y="57"/>
                  </a:lnTo>
                  <a:lnTo>
                    <a:pt x="348" y="81"/>
                  </a:lnTo>
                  <a:lnTo>
                    <a:pt x="363" y="105"/>
                  </a:lnTo>
                  <a:lnTo>
                    <a:pt x="374" y="130"/>
                  </a:lnTo>
                  <a:lnTo>
                    <a:pt x="381" y="159"/>
                  </a:lnTo>
                  <a:lnTo>
                    <a:pt x="384" y="188"/>
                  </a:lnTo>
                  <a:lnTo>
                    <a:pt x="382" y="217"/>
                  </a:lnTo>
                  <a:lnTo>
                    <a:pt x="377" y="245"/>
                  </a:lnTo>
                  <a:lnTo>
                    <a:pt x="367" y="271"/>
                  </a:lnTo>
                  <a:lnTo>
                    <a:pt x="352" y="300"/>
                  </a:lnTo>
                  <a:lnTo>
                    <a:pt x="334" y="324"/>
                  </a:lnTo>
                  <a:lnTo>
                    <a:pt x="309" y="346"/>
                  </a:lnTo>
                  <a:lnTo>
                    <a:pt x="284" y="362"/>
                  </a:lnTo>
                  <a:lnTo>
                    <a:pt x="255" y="375"/>
                  </a:lnTo>
                  <a:lnTo>
                    <a:pt x="223" y="383"/>
                  </a:lnTo>
                  <a:lnTo>
                    <a:pt x="192" y="385"/>
                  </a:lnTo>
                  <a:lnTo>
                    <a:pt x="160" y="383"/>
                  </a:lnTo>
                  <a:lnTo>
                    <a:pt x="131" y="375"/>
                  </a:lnTo>
                  <a:lnTo>
                    <a:pt x="103" y="363"/>
                  </a:lnTo>
                  <a:lnTo>
                    <a:pt x="78" y="347"/>
                  </a:lnTo>
                  <a:lnTo>
                    <a:pt x="55" y="326"/>
                  </a:lnTo>
                  <a:lnTo>
                    <a:pt x="35" y="303"/>
                  </a:lnTo>
                  <a:lnTo>
                    <a:pt x="19" y="276"/>
                  </a:lnTo>
                  <a:lnTo>
                    <a:pt x="9" y="251"/>
                  </a:lnTo>
                  <a:lnTo>
                    <a:pt x="3" y="223"/>
                  </a:lnTo>
                  <a:lnTo>
                    <a:pt x="0" y="194"/>
                  </a:lnTo>
                  <a:lnTo>
                    <a:pt x="1" y="166"/>
                  </a:lnTo>
                  <a:lnTo>
                    <a:pt x="7" y="137"/>
                  </a:lnTo>
                  <a:lnTo>
                    <a:pt x="15" y="110"/>
                  </a:lnTo>
                  <a:lnTo>
                    <a:pt x="29" y="85"/>
                  </a:lnTo>
                  <a:lnTo>
                    <a:pt x="46" y="63"/>
                  </a:lnTo>
                  <a:lnTo>
                    <a:pt x="71" y="41"/>
                  </a:lnTo>
                  <a:lnTo>
                    <a:pt x="98" y="23"/>
                  </a:lnTo>
                  <a:lnTo>
                    <a:pt x="125" y="11"/>
                  </a:lnTo>
                  <a:lnTo>
                    <a:pt x="156" y="3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509" y="3137"/>
              <a:ext cx="47" cy="55"/>
            </a:xfrm>
            <a:custGeom>
              <a:avLst/>
              <a:gdLst>
                <a:gd name="T0" fmla="*/ 0 w 329"/>
                <a:gd name="T1" fmla="*/ 0 h 385"/>
                <a:gd name="T2" fmla="*/ 0 w 329"/>
                <a:gd name="T3" fmla="*/ 0 h 385"/>
                <a:gd name="T4" fmla="*/ 0 w 329"/>
                <a:gd name="T5" fmla="*/ 0 h 385"/>
                <a:gd name="T6" fmla="*/ 0 w 329"/>
                <a:gd name="T7" fmla="*/ 0 h 385"/>
                <a:gd name="T8" fmla="*/ 0 w 329"/>
                <a:gd name="T9" fmla="*/ 0 h 385"/>
                <a:gd name="T10" fmla="*/ 0 w 329"/>
                <a:gd name="T11" fmla="*/ 0 h 385"/>
                <a:gd name="T12" fmla="*/ 0 w 329"/>
                <a:gd name="T13" fmla="*/ 0 h 385"/>
                <a:gd name="T14" fmla="*/ 0 w 329"/>
                <a:gd name="T15" fmla="*/ 0 h 385"/>
                <a:gd name="T16" fmla="*/ 0 w 329"/>
                <a:gd name="T17" fmla="*/ 0 h 385"/>
                <a:gd name="T18" fmla="*/ 0 w 329"/>
                <a:gd name="T19" fmla="*/ 0 h 385"/>
                <a:gd name="T20" fmla="*/ 0 w 329"/>
                <a:gd name="T21" fmla="*/ 0 h 385"/>
                <a:gd name="T22" fmla="*/ 0 w 329"/>
                <a:gd name="T23" fmla="*/ 0 h 385"/>
                <a:gd name="T24" fmla="*/ 0 w 329"/>
                <a:gd name="T25" fmla="*/ 0 h 385"/>
                <a:gd name="T26" fmla="*/ 0 w 329"/>
                <a:gd name="T27" fmla="*/ 0 h 385"/>
                <a:gd name="T28" fmla="*/ 0 w 329"/>
                <a:gd name="T29" fmla="*/ 0 h 385"/>
                <a:gd name="T30" fmla="*/ 0 w 329"/>
                <a:gd name="T31" fmla="*/ 0 h 385"/>
                <a:gd name="T32" fmla="*/ 0 w 329"/>
                <a:gd name="T33" fmla="*/ 0 h 385"/>
                <a:gd name="T34" fmla="*/ 0 w 329"/>
                <a:gd name="T35" fmla="*/ 0 h 385"/>
                <a:gd name="T36" fmla="*/ 0 w 329"/>
                <a:gd name="T37" fmla="*/ 0 h 385"/>
                <a:gd name="T38" fmla="*/ 0 w 329"/>
                <a:gd name="T39" fmla="*/ 0 h 385"/>
                <a:gd name="T40" fmla="*/ 0 w 329"/>
                <a:gd name="T41" fmla="*/ 0 h 385"/>
                <a:gd name="T42" fmla="*/ 0 w 329"/>
                <a:gd name="T43" fmla="*/ 0 h 385"/>
                <a:gd name="T44" fmla="*/ 0 w 329"/>
                <a:gd name="T45" fmla="*/ 0 h 385"/>
                <a:gd name="T46" fmla="*/ 0 w 329"/>
                <a:gd name="T47" fmla="*/ 0 h 385"/>
                <a:gd name="T48" fmla="*/ 0 w 329"/>
                <a:gd name="T49" fmla="*/ 0 h 385"/>
                <a:gd name="T50" fmla="*/ 0 w 329"/>
                <a:gd name="T51" fmla="*/ 0 h 385"/>
                <a:gd name="T52" fmla="*/ 0 w 329"/>
                <a:gd name="T53" fmla="*/ 0 h 385"/>
                <a:gd name="T54" fmla="*/ 0 w 329"/>
                <a:gd name="T55" fmla="*/ 0 h 385"/>
                <a:gd name="T56" fmla="*/ 0 w 329"/>
                <a:gd name="T57" fmla="*/ 0 h 385"/>
                <a:gd name="T58" fmla="*/ 0 w 329"/>
                <a:gd name="T59" fmla="*/ 0 h 385"/>
                <a:gd name="T60" fmla="*/ 0 w 329"/>
                <a:gd name="T61" fmla="*/ 0 h 385"/>
                <a:gd name="T62" fmla="*/ 0 w 329"/>
                <a:gd name="T63" fmla="*/ 0 h 385"/>
                <a:gd name="T64" fmla="*/ 0 w 329"/>
                <a:gd name="T65" fmla="*/ 0 h 385"/>
                <a:gd name="T66" fmla="*/ 0 w 329"/>
                <a:gd name="T67" fmla="*/ 0 h 385"/>
                <a:gd name="T68" fmla="*/ 0 w 329"/>
                <a:gd name="T69" fmla="*/ 0 h 385"/>
                <a:gd name="T70" fmla="*/ 0 w 329"/>
                <a:gd name="T71" fmla="*/ 0 h 385"/>
                <a:gd name="T72" fmla="*/ 0 w 329"/>
                <a:gd name="T73" fmla="*/ 0 h 385"/>
                <a:gd name="T74" fmla="*/ 0 w 329"/>
                <a:gd name="T75" fmla="*/ 0 h 385"/>
                <a:gd name="T76" fmla="*/ 0 w 329"/>
                <a:gd name="T77" fmla="*/ 0 h 385"/>
                <a:gd name="T78" fmla="*/ 0 w 329"/>
                <a:gd name="T79" fmla="*/ 0 h 385"/>
                <a:gd name="T80" fmla="*/ 0 w 329"/>
                <a:gd name="T81" fmla="*/ 0 h 385"/>
                <a:gd name="T82" fmla="*/ 0 w 329"/>
                <a:gd name="T83" fmla="*/ 0 h 385"/>
                <a:gd name="T84" fmla="*/ 0 w 329"/>
                <a:gd name="T85" fmla="*/ 0 h 385"/>
                <a:gd name="T86" fmla="*/ 0 w 329"/>
                <a:gd name="T87" fmla="*/ 0 h 385"/>
                <a:gd name="T88" fmla="*/ 0 w 329"/>
                <a:gd name="T89" fmla="*/ 0 h 385"/>
                <a:gd name="T90" fmla="*/ 0 w 329"/>
                <a:gd name="T91" fmla="*/ 0 h 385"/>
                <a:gd name="T92" fmla="*/ 0 w 329"/>
                <a:gd name="T93" fmla="*/ 0 h 385"/>
                <a:gd name="T94" fmla="*/ 0 w 329"/>
                <a:gd name="T95" fmla="*/ 0 h 385"/>
                <a:gd name="T96" fmla="*/ 0 w 329"/>
                <a:gd name="T97" fmla="*/ 0 h 385"/>
                <a:gd name="T98" fmla="*/ 0 w 329"/>
                <a:gd name="T99" fmla="*/ 0 h 385"/>
                <a:gd name="T100" fmla="*/ 0 w 329"/>
                <a:gd name="T101" fmla="*/ 0 h 385"/>
                <a:gd name="T102" fmla="*/ 0 w 329"/>
                <a:gd name="T103" fmla="*/ 0 h 385"/>
                <a:gd name="T104" fmla="*/ 0 w 329"/>
                <a:gd name="T105" fmla="*/ 0 h 3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385">
                  <a:moveTo>
                    <a:pt x="186" y="0"/>
                  </a:moveTo>
                  <a:lnTo>
                    <a:pt x="220" y="3"/>
                  </a:lnTo>
                  <a:lnTo>
                    <a:pt x="249" y="9"/>
                  </a:lnTo>
                  <a:lnTo>
                    <a:pt x="277" y="21"/>
                  </a:lnTo>
                  <a:lnTo>
                    <a:pt x="302" y="36"/>
                  </a:lnTo>
                  <a:lnTo>
                    <a:pt x="326" y="56"/>
                  </a:lnTo>
                  <a:lnTo>
                    <a:pt x="264" y="132"/>
                  </a:lnTo>
                  <a:lnTo>
                    <a:pt x="250" y="117"/>
                  </a:lnTo>
                  <a:lnTo>
                    <a:pt x="233" y="107"/>
                  </a:lnTo>
                  <a:lnTo>
                    <a:pt x="213" y="100"/>
                  </a:lnTo>
                  <a:lnTo>
                    <a:pt x="191" y="98"/>
                  </a:lnTo>
                  <a:lnTo>
                    <a:pt x="165" y="101"/>
                  </a:lnTo>
                  <a:lnTo>
                    <a:pt x="143" y="110"/>
                  </a:lnTo>
                  <a:lnTo>
                    <a:pt x="123" y="125"/>
                  </a:lnTo>
                  <a:lnTo>
                    <a:pt x="108" y="145"/>
                  </a:lnTo>
                  <a:lnTo>
                    <a:pt x="99" y="168"/>
                  </a:lnTo>
                  <a:lnTo>
                    <a:pt x="95" y="194"/>
                  </a:lnTo>
                  <a:lnTo>
                    <a:pt x="99" y="219"/>
                  </a:lnTo>
                  <a:lnTo>
                    <a:pt x="108" y="242"/>
                  </a:lnTo>
                  <a:lnTo>
                    <a:pt x="123" y="261"/>
                  </a:lnTo>
                  <a:lnTo>
                    <a:pt x="143" y="276"/>
                  </a:lnTo>
                  <a:lnTo>
                    <a:pt x="165" y="287"/>
                  </a:lnTo>
                  <a:lnTo>
                    <a:pt x="191" y="289"/>
                  </a:lnTo>
                  <a:lnTo>
                    <a:pt x="213" y="287"/>
                  </a:lnTo>
                  <a:lnTo>
                    <a:pt x="233" y="280"/>
                  </a:lnTo>
                  <a:lnTo>
                    <a:pt x="250" y="269"/>
                  </a:lnTo>
                  <a:lnTo>
                    <a:pt x="265" y="254"/>
                  </a:lnTo>
                  <a:lnTo>
                    <a:pt x="329" y="327"/>
                  </a:lnTo>
                  <a:lnTo>
                    <a:pt x="306" y="347"/>
                  </a:lnTo>
                  <a:lnTo>
                    <a:pt x="280" y="363"/>
                  </a:lnTo>
                  <a:lnTo>
                    <a:pt x="252" y="376"/>
                  </a:lnTo>
                  <a:lnTo>
                    <a:pt x="222" y="383"/>
                  </a:lnTo>
                  <a:lnTo>
                    <a:pt x="191" y="385"/>
                  </a:lnTo>
                  <a:lnTo>
                    <a:pt x="161" y="383"/>
                  </a:lnTo>
                  <a:lnTo>
                    <a:pt x="130" y="375"/>
                  </a:lnTo>
                  <a:lnTo>
                    <a:pt x="102" y="363"/>
                  </a:lnTo>
                  <a:lnTo>
                    <a:pt x="77" y="347"/>
                  </a:lnTo>
                  <a:lnTo>
                    <a:pt x="54" y="326"/>
                  </a:lnTo>
                  <a:lnTo>
                    <a:pt x="34" y="303"/>
                  </a:lnTo>
                  <a:lnTo>
                    <a:pt x="19" y="276"/>
                  </a:lnTo>
                  <a:lnTo>
                    <a:pt x="9" y="251"/>
                  </a:lnTo>
                  <a:lnTo>
                    <a:pt x="2" y="223"/>
                  </a:lnTo>
                  <a:lnTo>
                    <a:pt x="0" y="194"/>
                  </a:lnTo>
                  <a:lnTo>
                    <a:pt x="1" y="166"/>
                  </a:lnTo>
                  <a:lnTo>
                    <a:pt x="6" y="137"/>
                  </a:lnTo>
                  <a:lnTo>
                    <a:pt x="15" y="110"/>
                  </a:lnTo>
                  <a:lnTo>
                    <a:pt x="29" y="85"/>
                  </a:lnTo>
                  <a:lnTo>
                    <a:pt x="47" y="63"/>
                  </a:lnTo>
                  <a:lnTo>
                    <a:pt x="71" y="41"/>
                  </a:lnTo>
                  <a:lnTo>
                    <a:pt x="97" y="23"/>
                  </a:lnTo>
                  <a:lnTo>
                    <a:pt x="125" y="11"/>
                  </a:lnTo>
                  <a:lnTo>
                    <a:pt x="155" y="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4647" y="2922"/>
              <a:ext cx="179" cy="183"/>
            </a:xfrm>
            <a:custGeom>
              <a:avLst/>
              <a:gdLst>
                <a:gd name="T0" fmla="*/ 0 w 1248"/>
                <a:gd name="T1" fmla="*/ 0 h 1281"/>
                <a:gd name="T2" fmla="*/ 26 w 1248"/>
                <a:gd name="T3" fmla="*/ 0 h 1281"/>
                <a:gd name="T4" fmla="*/ 26 w 1248"/>
                <a:gd name="T5" fmla="*/ 26 h 1281"/>
                <a:gd name="T6" fmla="*/ 1 w 1248"/>
                <a:gd name="T7" fmla="*/ 26 h 1281"/>
                <a:gd name="T8" fmla="*/ 7 w 1248"/>
                <a:gd name="T9" fmla="*/ 13 h 1281"/>
                <a:gd name="T10" fmla="*/ 0 w 1248"/>
                <a:gd name="T11" fmla="*/ 0 h 12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8" h="1281">
                  <a:moveTo>
                    <a:pt x="0" y="0"/>
                  </a:moveTo>
                  <a:lnTo>
                    <a:pt x="1248" y="0"/>
                  </a:lnTo>
                  <a:lnTo>
                    <a:pt x="1248" y="1281"/>
                  </a:lnTo>
                  <a:lnTo>
                    <a:pt x="37" y="1281"/>
                  </a:lnTo>
                  <a:lnTo>
                    <a:pt x="363" y="6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solidFill>
                <a:srgbClr val="0091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CH">
                <a:cs typeface="+mn-cs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4290" y="2922"/>
              <a:ext cx="181" cy="183"/>
            </a:xfrm>
            <a:custGeom>
              <a:avLst/>
              <a:gdLst>
                <a:gd name="T0" fmla="*/ 0 w 1268"/>
                <a:gd name="T1" fmla="*/ 0 h 1281"/>
                <a:gd name="T2" fmla="*/ 26 w 1268"/>
                <a:gd name="T3" fmla="*/ 0 h 1281"/>
                <a:gd name="T4" fmla="*/ 18 w 1268"/>
                <a:gd name="T5" fmla="*/ 13 h 1281"/>
                <a:gd name="T6" fmla="*/ 26 w 1268"/>
                <a:gd name="T7" fmla="*/ 26 h 1281"/>
                <a:gd name="T8" fmla="*/ 0 w 1268"/>
                <a:gd name="T9" fmla="*/ 26 h 1281"/>
                <a:gd name="T10" fmla="*/ 0 w 1268"/>
                <a:gd name="T11" fmla="*/ 0 h 12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8" h="1281">
                  <a:moveTo>
                    <a:pt x="0" y="0"/>
                  </a:moveTo>
                  <a:lnTo>
                    <a:pt x="1257" y="0"/>
                  </a:lnTo>
                  <a:lnTo>
                    <a:pt x="888" y="645"/>
                  </a:lnTo>
                  <a:lnTo>
                    <a:pt x="1268" y="1281"/>
                  </a:lnTo>
                  <a:lnTo>
                    <a:pt x="0" y="1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solidFill>
                <a:srgbClr val="0091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CH">
                <a:cs typeface="+mn-cs"/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4560" y="2949"/>
              <a:ext cx="43" cy="129"/>
            </a:xfrm>
            <a:custGeom>
              <a:avLst/>
              <a:gdLst>
                <a:gd name="T0" fmla="*/ 0 w 303"/>
                <a:gd name="T1" fmla="*/ 0 h 902"/>
                <a:gd name="T2" fmla="*/ 0 w 303"/>
                <a:gd name="T3" fmla="*/ 0 h 902"/>
                <a:gd name="T4" fmla="*/ 0 w 303"/>
                <a:gd name="T5" fmla="*/ 0 h 902"/>
                <a:gd name="T6" fmla="*/ 0 w 303"/>
                <a:gd name="T7" fmla="*/ 0 h 902"/>
                <a:gd name="T8" fmla="*/ 0 w 303"/>
                <a:gd name="T9" fmla="*/ 0 h 902"/>
                <a:gd name="T10" fmla="*/ 0 w 303"/>
                <a:gd name="T11" fmla="*/ 0 h 902"/>
                <a:gd name="T12" fmla="*/ 0 w 303"/>
                <a:gd name="T13" fmla="*/ 0 h 902"/>
                <a:gd name="T14" fmla="*/ 0 w 303"/>
                <a:gd name="T15" fmla="*/ 0 h 902"/>
                <a:gd name="T16" fmla="*/ 0 w 303"/>
                <a:gd name="T17" fmla="*/ 0 h 902"/>
                <a:gd name="T18" fmla="*/ 0 w 303"/>
                <a:gd name="T19" fmla="*/ 0 h 902"/>
                <a:gd name="T20" fmla="*/ 0 w 303"/>
                <a:gd name="T21" fmla="*/ 0 h 902"/>
                <a:gd name="T22" fmla="*/ 0 w 303"/>
                <a:gd name="T23" fmla="*/ 0 h 902"/>
                <a:gd name="T24" fmla="*/ 0 w 303"/>
                <a:gd name="T25" fmla="*/ 0 h 9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3" h="902">
                  <a:moveTo>
                    <a:pt x="59" y="0"/>
                  </a:moveTo>
                  <a:lnTo>
                    <a:pt x="295" y="425"/>
                  </a:lnTo>
                  <a:lnTo>
                    <a:pt x="301" y="440"/>
                  </a:lnTo>
                  <a:lnTo>
                    <a:pt x="303" y="456"/>
                  </a:lnTo>
                  <a:lnTo>
                    <a:pt x="302" y="469"/>
                  </a:lnTo>
                  <a:lnTo>
                    <a:pt x="297" y="482"/>
                  </a:lnTo>
                  <a:lnTo>
                    <a:pt x="61" y="902"/>
                  </a:lnTo>
                  <a:lnTo>
                    <a:pt x="2" y="800"/>
                  </a:lnTo>
                  <a:lnTo>
                    <a:pt x="194" y="454"/>
                  </a:lnTo>
                  <a:lnTo>
                    <a:pt x="0" y="10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4574" y="2922"/>
              <a:ext cx="133" cy="183"/>
            </a:xfrm>
            <a:custGeom>
              <a:avLst/>
              <a:gdLst>
                <a:gd name="T0" fmla="*/ 0 w 930"/>
                <a:gd name="T1" fmla="*/ 0 h 1280"/>
                <a:gd name="T2" fmla="*/ 0 w 930"/>
                <a:gd name="T3" fmla="*/ 0 h 1280"/>
                <a:gd name="T4" fmla="*/ 0 w 930"/>
                <a:gd name="T5" fmla="*/ 0 h 1280"/>
                <a:gd name="T6" fmla="*/ 0 w 930"/>
                <a:gd name="T7" fmla="*/ 0 h 1280"/>
                <a:gd name="T8" fmla="*/ 0 w 930"/>
                <a:gd name="T9" fmla="*/ 0 h 1280"/>
                <a:gd name="T10" fmla="*/ 0 w 930"/>
                <a:gd name="T11" fmla="*/ 0 h 1280"/>
                <a:gd name="T12" fmla="*/ 0 w 930"/>
                <a:gd name="T13" fmla="*/ 0 h 1280"/>
                <a:gd name="T14" fmla="*/ 0 w 930"/>
                <a:gd name="T15" fmla="*/ 0 h 1280"/>
                <a:gd name="T16" fmla="*/ 0 w 930"/>
                <a:gd name="T17" fmla="*/ 0 h 1280"/>
                <a:gd name="T18" fmla="*/ 0 w 930"/>
                <a:gd name="T19" fmla="*/ 0 h 1280"/>
                <a:gd name="T20" fmla="*/ 0 w 930"/>
                <a:gd name="T21" fmla="*/ 0 h 1280"/>
                <a:gd name="T22" fmla="*/ 0 w 930"/>
                <a:gd name="T23" fmla="*/ 0 h 1280"/>
                <a:gd name="T24" fmla="*/ 0 w 930"/>
                <a:gd name="T25" fmla="*/ 0 h 1280"/>
                <a:gd name="T26" fmla="*/ 0 w 930"/>
                <a:gd name="T27" fmla="*/ 0 h 1280"/>
                <a:gd name="T28" fmla="*/ 0 w 930"/>
                <a:gd name="T29" fmla="*/ 0 h 1280"/>
                <a:gd name="T30" fmla="*/ 0 w 930"/>
                <a:gd name="T31" fmla="*/ 0 h 1280"/>
                <a:gd name="T32" fmla="*/ 0 w 930"/>
                <a:gd name="T33" fmla="*/ 0 h 1280"/>
                <a:gd name="T34" fmla="*/ 0 w 930"/>
                <a:gd name="T35" fmla="*/ 0 h 1280"/>
                <a:gd name="T36" fmla="*/ 0 w 930"/>
                <a:gd name="T37" fmla="*/ 0 h 1280"/>
                <a:gd name="T38" fmla="*/ 0 w 930"/>
                <a:gd name="T39" fmla="*/ 0 h 1280"/>
                <a:gd name="T40" fmla="*/ 0 w 930"/>
                <a:gd name="T41" fmla="*/ 0 h 1280"/>
                <a:gd name="T42" fmla="*/ 0 w 930"/>
                <a:gd name="T43" fmla="*/ 0 h 1280"/>
                <a:gd name="T44" fmla="*/ 0 w 930"/>
                <a:gd name="T45" fmla="*/ 0 h 1280"/>
                <a:gd name="T46" fmla="*/ 0 w 930"/>
                <a:gd name="T47" fmla="*/ 0 h 1280"/>
                <a:gd name="T48" fmla="*/ 0 w 930"/>
                <a:gd name="T49" fmla="*/ 0 h 1280"/>
                <a:gd name="T50" fmla="*/ 0 w 930"/>
                <a:gd name="T51" fmla="*/ 0 h 1280"/>
                <a:gd name="T52" fmla="*/ 0 w 930"/>
                <a:gd name="T53" fmla="*/ 0 h 1280"/>
                <a:gd name="T54" fmla="*/ 0 w 930"/>
                <a:gd name="T55" fmla="*/ 0 h 1280"/>
                <a:gd name="T56" fmla="*/ 0 w 930"/>
                <a:gd name="T57" fmla="*/ 0 h 1280"/>
                <a:gd name="T58" fmla="*/ 0 w 930"/>
                <a:gd name="T59" fmla="*/ 0 h 1280"/>
                <a:gd name="T60" fmla="*/ 0 w 930"/>
                <a:gd name="T61" fmla="*/ 0 h 1280"/>
                <a:gd name="T62" fmla="*/ 0 w 930"/>
                <a:gd name="T63" fmla="*/ 0 h 1280"/>
                <a:gd name="T64" fmla="*/ 0 w 930"/>
                <a:gd name="T65" fmla="*/ 0 h 1280"/>
                <a:gd name="T66" fmla="*/ 0 w 930"/>
                <a:gd name="T67" fmla="*/ 0 h 1280"/>
                <a:gd name="T68" fmla="*/ 0 w 930"/>
                <a:gd name="T69" fmla="*/ 0 h 1280"/>
                <a:gd name="T70" fmla="*/ 0 w 930"/>
                <a:gd name="T71" fmla="*/ 0 h 128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30" h="1280">
                  <a:moveTo>
                    <a:pt x="0" y="0"/>
                  </a:moveTo>
                  <a:lnTo>
                    <a:pt x="556" y="0"/>
                  </a:lnTo>
                  <a:lnTo>
                    <a:pt x="572" y="5"/>
                  </a:lnTo>
                  <a:lnTo>
                    <a:pt x="586" y="14"/>
                  </a:lnTo>
                  <a:lnTo>
                    <a:pt x="597" y="27"/>
                  </a:lnTo>
                  <a:lnTo>
                    <a:pt x="921" y="609"/>
                  </a:lnTo>
                  <a:lnTo>
                    <a:pt x="928" y="623"/>
                  </a:lnTo>
                  <a:lnTo>
                    <a:pt x="930" y="640"/>
                  </a:lnTo>
                  <a:lnTo>
                    <a:pt x="929" y="650"/>
                  </a:lnTo>
                  <a:lnTo>
                    <a:pt x="926" y="660"/>
                  </a:lnTo>
                  <a:lnTo>
                    <a:pt x="602" y="1245"/>
                  </a:lnTo>
                  <a:lnTo>
                    <a:pt x="594" y="1259"/>
                  </a:lnTo>
                  <a:lnTo>
                    <a:pt x="581" y="1271"/>
                  </a:lnTo>
                  <a:lnTo>
                    <a:pt x="568" y="1278"/>
                  </a:lnTo>
                  <a:lnTo>
                    <a:pt x="550" y="1280"/>
                  </a:lnTo>
                  <a:lnTo>
                    <a:pt x="548" y="1280"/>
                  </a:lnTo>
                  <a:lnTo>
                    <a:pt x="1" y="1280"/>
                  </a:lnTo>
                  <a:lnTo>
                    <a:pt x="13" y="1265"/>
                  </a:lnTo>
                  <a:lnTo>
                    <a:pt x="20" y="1246"/>
                  </a:lnTo>
                  <a:lnTo>
                    <a:pt x="22" y="1227"/>
                  </a:lnTo>
                  <a:lnTo>
                    <a:pt x="21" y="1210"/>
                  </a:lnTo>
                  <a:lnTo>
                    <a:pt x="15" y="1195"/>
                  </a:lnTo>
                  <a:lnTo>
                    <a:pt x="8" y="1181"/>
                  </a:lnTo>
                  <a:lnTo>
                    <a:pt x="523" y="1181"/>
                  </a:lnTo>
                  <a:lnTo>
                    <a:pt x="823" y="641"/>
                  </a:lnTo>
                  <a:lnTo>
                    <a:pt x="522" y="100"/>
                  </a:lnTo>
                  <a:lnTo>
                    <a:pt x="9" y="100"/>
                  </a:lnTo>
                  <a:lnTo>
                    <a:pt x="19" y="79"/>
                  </a:lnTo>
                  <a:lnTo>
                    <a:pt x="22" y="56"/>
                  </a:lnTo>
                  <a:lnTo>
                    <a:pt x="20" y="35"/>
                  </a:lnTo>
                  <a:lnTo>
                    <a:pt x="12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Freeform 19"/>
            <p:cNvSpPr>
              <a:spLocks noEditPoints="1"/>
            </p:cNvSpPr>
            <p:nvPr/>
          </p:nvSpPr>
          <p:spPr bwMode="auto">
            <a:xfrm>
              <a:off x="4408" y="2922"/>
              <a:ext cx="165" cy="183"/>
            </a:xfrm>
            <a:custGeom>
              <a:avLst/>
              <a:gdLst>
                <a:gd name="T0" fmla="*/ 0 w 1153"/>
                <a:gd name="T1" fmla="*/ 0 h 1281"/>
                <a:gd name="T2" fmla="*/ 0 w 1153"/>
                <a:gd name="T3" fmla="*/ 0 h 1281"/>
                <a:gd name="T4" fmla="*/ 0 w 1153"/>
                <a:gd name="T5" fmla="*/ 0 h 1281"/>
                <a:gd name="T6" fmla="*/ 0 w 1153"/>
                <a:gd name="T7" fmla="*/ 0 h 1281"/>
                <a:gd name="T8" fmla="*/ 0 w 1153"/>
                <a:gd name="T9" fmla="*/ 0 h 1281"/>
                <a:gd name="T10" fmla="*/ 0 w 1153"/>
                <a:gd name="T11" fmla="*/ 0 h 1281"/>
                <a:gd name="T12" fmla="*/ 0 w 1153"/>
                <a:gd name="T13" fmla="*/ 0 h 1281"/>
                <a:gd name="T14" fmla="*/ 0 w 1153"/>
                <a:gd name="T15" fmla="*/ 0 h 1281"/>
                <a:gd name="T16" fmla="*/ 0 w 1153"/>
                <a:gd name="T17" fmla="*/ 0 h 1281"/>
                <a:gd name="T18" fmla="*/ 0 w 1153"/>
                <a:gd name="T19" fmla="*/ 0 h 1281"/>
                <a:gd name="T20" fmla="*/ 0 w 1153"/>
                <a:gd name="T21" fmla="*/ 0 h 1281"/>
                <a:gd name="T22" fmla="*/ 0 w 1153"/>
                <a:gd name="T23" fmla="*/ 0 h 1281"/>
                <a:gd name="T24" fmla="*/ 0 w 1153"/>
                <a:gd name="T25" fmla="*/ 0 h 1281"/>
                <a:gd name="T26" fmla="*/ 0 w 1153"/>
                <a:gd name="T27" fmla="*/ 0 h 1281"/>
                <a:gd name="T28" fmla="*/ 0 w 1153"/>
                <a:gd name="T29" fmla="*/ 0 h 1281"/>
                <a:gd name="T30" fmla="*/ 0 w 1153"/>
                <a:gd name="T31" fmla="*/ 0 h 1281"/>
                <a:gd name="T32" fmla="*/ 0 w 1153"/>
                <a:gd name="T33" fmla="*/ 0 h 1281"/>
                <a:gd name="T34" fmla="*/ 0 w 1153"/>
                <a:gd name="T35" fmla="*/ 0 h 1281"/>
                <a:gd name="T36" fmla="*/ 0 w 1153"/>
                <a:gd name="T37" fmla="*/ 0 h 1281"/>
                <a:gd name="T38" fmla="*/ 0 w 1153"/>
                <a:gd name="T39" fmla="*/ 0 h 1281"/>
                <a:gd name="T40" fmla="*/ 0 w 1153"/>
                <a:gd name="T41" fmla="*/ 0 h 1281"/>
                <a:gd name="T42" fmla="*/ 0 w 1153"/>
                <a:gd name="T43" fmla="*/ 0 h 1281"/>
                <a:gd name="T44" fmla="*/ 0 w 1153"/>
                <a:gd name="T45" fmla="*/ 0 h 1281"/>
                <a:gd name="T46" fmla="*/ 0 w 1153"/>
                <a:gd name="T47" fmla="*/ 0 h 1281"/>
                <a:gd name="T48" fmla="*/ 0 w 1153"/>
                <a:gd name="T49" fmla="*/ 0 h 1281"/>
                <a:gd name="T50" fmla="*/ 0 w 1153"/>
                <a:gd name="T51" fmla="*/ 0 h 1281"/>
                <a:gd name="T52" fmla="*/ 0 w 1153"/>
                <a:gd name="T53" fmla="*/ 0 h 1281"/>
                <a:gd name="T54" fmla="*/ 0 w 1153"/>
                <a:gd name="T55" fmla="*/ 0 h 1281"/>
                <a:gd name="T56" fmla="*/ 0 w 1153"/>
                <a:gd name="T57" fmla="*/ 0 h 1281"/>
                <a:gd name="T58" fmla="*/ 0 w 1153"/>
                <a:gd name="T59" fmla="*/ 0 h 1281"/>
                <a:gd name="T60" fmla="*/ 0 w 1153"/>
                <a:gd name="T61" fmla="*/ 0 h 1281"/>
                <a:gd name="T62" fmla="*/ 0 w 1153"/>
                <a:gd name="T63" fmla="*/ 0 h 1281"/>
                <a:gd name="T64" fmla="*/ 0 w 1153"/>
                <a:gd name="T65" fmla="*/ 0 h 1281"/>
                <a:gd name="T66" fmla="*/ 0 w 1153"/>
                <a:gd name="T67" fmla="*/ 0 h 1281"/>
                <a:gd name="T68" fmla="*/ 0 w 1153"/>
                <a:gd name="T69" fmla="*/ 0 h 1281"/>
                <a:gd name="T70" fmla="*/ 0 w 1153"/>
                <a:gd name="T71" fmla="*/ 0 h 1281"/>
                <a:gd name="T72" fmla="*/ 0 w 1153"/>
                <a:gd name="T73" fmla="*/ 0 h 1281"/>
                <a:gd name="T74" fmla="*/ 0 w 1153"/>
                <a:gd name="T75" fmla="*/ 0 h 1281"/>
                <a:gd name="T76" fmla="*/ 0 w 1153"/>
                <a:gd name="T77" fmla="*/ 0 h 1281"/>
                <a:gd name="T78" fmla="*/ 0 w 1153"/>
                <a:gd name="T79" fmla="*/ 0 h 1281"/>
                <a:gd name="T80" fmla="*/ 0 w 1153"/>
                <a:gd name="T81" fmla="*/ 0 h 1281"/>
                <a:gd name="T82" fmla="*/ 0 w 1153"/>
                <a:gd name="T83" fmla="*/ 0 h 1281"/>
                <a:gd name="T84" fmla="*/ 0 w 1153"/>
                <a:gd name="T85" fmla="*/ 0 h 1281"/>
                <a:gd name="T86" fmla="*/ 0 w 1153"/>
                <a:gd name="T87" fmla="*/ 0 h 1281"/>
                <a:gd name="T88" fmla="*/ 0 w 1153"/>
                <a:gd name="T89" fmla="*/ 0 h 1281"/>
                <a:gd name="T90" fmla="*/ 0 w 1153"/>
                <a:gd name="T91" fmla="*/ 0 h 1281"/>
                <a:gd name="T92" fmla="*/ 0 w 1153"/>
                <a:gd name="T93" fmla="*/ 0 h 1281"/>
                <a:gd name="T94" fmla="*/ 0 w 1153"/>
                <a:gd name="T95" fmla="*/ 0 h 1281"/>
                <a:gd name="T96" fmla="*/ 0 w 1153"/>
                <a:gd name="T97" fmla="*/ 0 h 1281"/>
                <a:gd name="T98" fmla="*/ 0 w 1153"/>
                <a:gd name="T99" fmla="*/ 0 h 1281"/>
                <a:gd name="T100" fmla="*/ 0 w 1153"/>
                <a:gd name="T101" fmla="*/ 0 h 1281"/>
                <a:gd name="T102" fmla="*/ 0 w 1153"/>
                <a:gd name="T103" fmla="*/ 0 h 1281"/>
                <a:gd name="T104" fmla="*/ 0 w 1153"/>
                <a:gd name="T105" fmla="*/ 0 h 1281"/>
                <a:gd name="T106" fmla="*/ 0 w 1153"/>
                <a:gd name="T107" fmla="*/ 0 h 1281"/>
                <a:gd name="T108" fmla="*/ 0 w 1153"/>
                <a:gd name="T109" fmla="*/ 0 h 128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53" h="1281">
                  <a:moveTo>
                    <a:pt x="410" y="99"/>
                  </a:moveTo>
                  <a:lnTo>
                    <a:pt x="109" y="641"/>
                  </a:lnTo>
                  <a:lnTo>
                    <a:pt x="409" y="1181"/>
                  </a:lnTo>
                  <a:lnTo>
                    <a:pt x="1020" y="1181"/>
                  </a:lnTo>
                  <a:lnTo>
                    <a:pt x="733" y="669"/>
                  </a:lnTo>
                  <a:lnTo>
                    <a:pt x="734" y="667"/>
                  </a:lnTo>
                  <a:lnTo>
                    <a:pt x="728" y="655"/>
                  </a:lnTo>
                  <a:lnTo>
                    <a:pt x="726" y="641"/>
                  </a:lnTo>
                  <a:lnTo>
                    <a:pt x="730" y="623"/>
                  </a:lnTo>
                  <a:lnTo>
                    <a:pt x="737" y="608"/>
                  </a:lnTo>
                  <a:lnTo>
                    <a:pt x="737" y="607"/>
                  </a:lnTo>
                  <a:lnTo>
                    <a:pt x="1021" y="99"/>
                  </a:lnTo>
                  <a:lnTo>
                    <a:pt x="410" y="99"/>
                  </a:lnTo>
                  <a:close/>
                  <a:moveTo>
                    <a:pt x="384" y="0"/>
                  </a:moveTo>
                  <a:lnTo>
                    <a:pt x="390" y="0"/>
                  </a:lnTo>
                  <a:lnTo>
                    <a:pt x="1097" y="0"/>
                  </a:lnTo>
                  <a:lnTo>
                    <a:pt x="1116" y="4"/>
                  </a:lnTo>
                  <a:lnTo>
                    <a:pt x="1132" y="12"/>
                  </a:lnTo>
                  <a:lnTo>
                    <a:pt x="1143" y="22"/>
                  </a:lnTo>
                  <a:lnTo>
                    <a:pt x="1150" y="36"/>
                  </a:lnTo>
                  <a:lnTo>
                    <a:pt x="1153" y="54"/>
                  </a:lnTo>
                  <a:lnTo>
                    <a:pt x="1150" y="71"/>
                  </a:lnTo>
                  <a:lnTo>
                    <a:pt x="1142" y="86"/>
                  </a:lnTo>
                  <a:lnTo>
                    <a:pt x="835" y="641"/>
                  </a:lnTo>
                  <a:lnTo>
                    <a:pt x="1148" y="1206"/>
                  </a:lnTo>
                  <a:lnTo>
                    <a:pt x="1147" y="1206"/>
                  </a:lnTo>
                  <a:lnTo>
                    <a:pt x="1149" y="1215"/>
                  </a:lnTo>
                  <a:lnTo>
                    <a:pt x="1150" y="1224"/>
                  </a:lnTo>
                  <a:lnTo>
                    <a:pt x="1147" y="1243"/>
                  </a:lnTo>
                  <a:lnTo>
                    <a:pt x="1139" y="1258"/>
                  </a:lnTo>
                  <a:lnTo>
                    <a:pt x="1127" y="1270"/>
                  </a:lnTo>
                  <a:lnTo>
                    <a:pt x="1112" y="1278"/>
                  </a:lnTo>
                  <a:lnTo>
                    <a:pt x="1095" y="1280"/>
                  </a:lnTo>
                  <a:lnTo>
                    <a:pt x="1091" y="1280"/>
                  </a:lnTo>
                  <a:lnTo>
                    <a:pt x="1091" y="1281"/>
                  </a:lnTo>
                  <a:lnTo>
                    <a:pt x="390" y="1281"/>
                  </a:lnTo>
                  <a:lnTo>
                    <a:pt x="384" y="1281"/>
                  </a:lnTo>
                  <a:lnTo>
                    <a:pt x="366" y="1279"/>
                  </a:lnTo>
                  <a:lnTo>
                    <a:pt x="349" y="1270"/>
                  </a:lnTo>
                  <a:lnTo>
                    <a:pt x="337" y="1256"/>
                  </a:lnTo>
                  <a:lnTo>
                    <a:pt x="10" y="671"/>
                  </a:lnTo>
                  <a:lnTo>
                    <a:pt x="3" y="657"/>
                  </a:lnTo>
                  <a:lnTo>
                    <a:pt x="0" y="641"/>
                  </a:lnTo>
                  <a:lnTo>
                    <a:pt x="3" y="624"/>
                  </a:lnTo>
                  <a:lnTo>
                    <a:pt x="10" y="611"/>
                  </a:lnTo>
                  <a:lnTo>
                    <a:pt x="9" y="611"/>
                  </a:lnTo>
                  <a:lnTo>
                    <a:pt x="337" y="26"/>
                  </a:lnTo>
                  <a:lnTo>
                    <a:pt x="338" y="26"/>
                  </a:lnTo>
                  <a:lnTo>
                    <a:pt x="349" y="12"/>
                  </a:lnTo>
                  <a:lnTo>
                    <a:pt x="366" y="4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4286" y="3226"/>
              <a:ext cx="16" cy="23"/>
            </a:xfrm>
            <a:custGeom>
              <a:avLst/>
              <a:gdLst>
                <a:gd name="T0" fmla="*/ 0 w 112"/>
                <a:gd name="T1" fmla="*/ 0 h 161"/>
                <a:gd name="T2" fmla="*/ 0 w 112"/>
                <a:gd name="T3" fmla="*/ 0 h 161"/>
                <a:gd name="T4" fmla="*/ 0 w 112"/>
                <a:gd name="T5" fmla="*/ 0 h 161"/>
                <a:gd name="T6" fmla="*/ 0 w 112"/>
                <a:gd name="T7" fmla="*/ 0 h 161"/>
                <a:gd name="T8" fmla="*/ 0 w 112"/>
                <a:gd name="T9" fmla="*/ 0 h 161"/>
                <a:gd name="T10" fmla="*/ 0 w 112"/>
                <a:gd name="T11" fmla="*/ 0 h 161"/>
                <a:gd name="T12" fmla="*/ 0 w 112"/>
                <a:gd name="T13" fmla="*/ 0 h 161"/>
                <a:gd name="T14" fmla="*/ 0 w 112"/>
                <a:gd name="T15" fmla="*/ 0 h 161"/>
                <a:gd name="T16" fmla="*/ 0 w 112"/>
                <a:gd name="T17" fmla="*/ 0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2" h="161">
                  <a:moveTo>
                    <a:pt x="0" y="0"/>
                  </a:moveTo>
                  <a:lnTo>
                    <a:pt x="23" y="0"/>
                  </a:lnTo>
                  <a:lnTo>
                    <a:pt x="58" y="65"/>
                  </a:lnTo>
                  <a:lnTo>
                    <a:pt x="90" y="0"/>
                  </a:lnTo>
                  <a:lnTo>
                    <a:pt x="112" y="0"/>
                  </a:lnTo>
                  <a:lnTo>
                    <a:pt x="29" y="161"/>
                  </a:lnTo>
                  <a:lnTo>
                    <a:pt x="7" y="161"/>
                  </a:lnTo>
                  <a:lnTo>
                    <a:pt x="47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302" y="3226"/>
              <a:ext cx="16" cy="15"/>
            </a:xfrm>
            <a:custGeom>
              <a:avLst/>
              <a:gdLst>
                <a:gd name="T0" fmla="*/ 0 w 110"/>
                <a:gd name="T1" fmla="*/ 0 h 108"/>
                <a:gd name="T2" fmla="*/ 0 w 110"/>
                <a:gd name="T3" fmla="*/ 0 h 108"/>
                <a:gd name="T4" fmla="*/ 0 w 110"/>
                <a:gd name="T5" fmla="*/ 0 h 108"/>
                <a:gd name="T6" fmla="*/ 0 w 110"/>
                <a:gd name="T7" fmla="*/ 0 h 108"/>
                <a:gd name="T8" fmla="*/ 0 w 110"/>
                <a:gd name="T9" fmla="*/ 0 h 108"/>
                <a:gd name="T10" fmla="*/ 0 w 110"/>
                <a:gd name="T11" fmla="*/ 0 h 108"/>
                <a:gd name="T12" fmla="*/ 0 w 110"/>
                <a:gd name="T13" fmla="*/ 0 h 108"/>
                <a:gd name="T14" fmla="*/ 0 w 110"/>
                <a:gd name="T15" fmla="*/ 0 h 108"/>
                <a:gd name="T16" fmla="*/ 0 w 110"/>
                <a:gd name="T17" fmla="*/ 0 h 108"/>
                <a:gd name="T18" fmla="*/ 0 w 110"/>
                <a:gd name="T19" fmla="*/ 0 h 108"/>
                <a:gd name="T20" fmla="*/ 0 w 110"/>
                <a:gd name="T21" fmla="*/ 0 h 108"/>
                <a:gd name="T22" fmla="*/ 0 w 110"/>
                <a:gd name="T23" fmla="*/ 0 h 108"/>
                <a:gd name="T24" fmla="*/ 0 w 110"/>
                <a:gd name="T25" fmla="*/ 0 h 108"/>
                <a:gd name="T26" fmla="*/ 0 w 110"/>
                <a:gd name="T27" fmla="*/ 0 h 108"/>
                <a:gd name="T28" fmla="*/ 0 w 110"/>
                <a:gd name="T29" fmla="*/ 0 h 108"/>
                <a:gd name="T30" fmla="*/ 0 w 110"/>
                <a:gd name="T31" fmla="*/ 0 h 108"/>
                <a:gd name="T32" fmla="*/ 0 w 110"/>
                <a:gd name="T33" fmla="*/ 0 h 108"/>
                <a:gd name="T34" fmla="*/ 0 w 110"/>
                <a:gd name="T35" fmla="*/ 0 h 108"/>
                <a:gd name="T36" fmla="*/ 0 w 110"/>
                <a:gd name="T37" fmla="*/ 0 h 108"/>
                <a:gd name="T38" fmla="*/ 0 w 110"/>
                <a:gd name="T39" fmla="*/ 0 h 108"/>
                <a:gd name="T40" fmla="*/ 0 w 110"/>
                <a:gd name="T41" fmla="*/ 0 h 108"/>
                <a:gd name="T42" fmla="*/ 0 w 110"/>
                <a:gd name="T43" fmla="*/ 0 h 108"/>
                <a:gd name="T44" fmla="*/ 0 w 110"/>
                <a:gd name="T45" fmla="*/ 0 h 108"/>
                <a:gd name="T46" fmla="*/ 0 w 110"/>
                <a:gd name="T47" fmla="*/ 0 h 108"/>
                <a:gd name="T48" fmla="*/ 0 w 110"/>
                <a:gd name="T49" fmla="*/ 0 h 108"/>
                <a:gd name="T50" fmla="*/ 0 w 110"/>
                <a:gd name="T51" fmla="*/ 0 h 108"/>
                <a:gd name="T52" fmla="*/ 0 w 110"/>
                <a:gd name="T53" fmla="*/ 0 h 108"/>
                <a:gd name="T54" fmla="*/ 0 w 110"/>
                <a:gd name="T55" fmla="*/ 0 h 108"/>
                <a:gd name="T56" fmla="*/ 0 w 110"/>
                <a:gd name="T57" fmla="*/ 0 h 108"/>
                <a:gd name="T58" fmla="*/ 0 w 110"/>
                <a:gd name="T59" fmla="*/ 0 h 108"/>
                <a:gd name="T60" fmla="*/ 0 w 110"/>
                <a:gd name="T61" fmla="*/ 0 h 108"/>
                <a:gd name="T62" fmla="*/ 0 w 110"/>
                <a:gd name="T63" fmla="*/ 0 h 108"/>
                <a:gd name="T64" fmla="*/ 0 w 110"/>
                <a:gd name="T65" fmla="*/ 0 h 108"/>
                <a:gd name="T66" fmla="*/ 0 w 110"/>
                <a:gd name="T67" fmla="*/ 0 h 108"/>
                <a:gd name="T68" fmla="*/ 0 w 110"/>
                <a:gd name="T69" fmla="*/ 0 h 108"/>
                <a:gd name="T70" fmla="*/ 0 w 110"/>
                <a:gd name="T71" fmla="*/ 0 h 108"/>
                <a:gd name="T72" fmla="*/ 0 w 110"/>
                <a:gd name="T73" fmla="*/ 0 h 108"/>
                <a:gd name="T74" fmla="*/ 0 w 110"/>
                <a:gd name="T75" fmla="*/ 0 h 1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0" h="108">
                  <a:moveTo>
                    <a:pt x="56" y="19"/>
                  </a:moveTo>
                  <a:lnTo>
                    <a:pt x="42" y="21"/>
                  </a:lnTo>
                  <a:lnTo>
                    <a:pt x="30" y="29"/>
                  </a:lnTo>
                  <a:lnTo>
                    <a:pt x="23" y="41"/>
                  </a:lnTo>
                  <a:lnTo>
                    <a:pt x="20" y="55"/>
                  </a:lnTo>
                  <a:lnTo>
                    <a:pt x="23" y="68"/>
                  </a:lnTo>
                  <a:lnTo>
                    <a:pt x="30" y="79"/>
                  </a:lnTo>
                  <a:lnTo>
                    <a:pt x="42" y="87"/>
                  </a:lnTo>
                  <a:lnTo>
                    <a:pt x="56" y="90"/>
                  </a:lnTo>
                  <a:lnTo>
                    <a:pt x="68" y="87"/>
                  </a:lnTo>
                  <a:lnTo>
                    <a:pt x="80" y="79"/>
                  </a:lnTo>
                  <a:lnTo>
                    <a:pt x="87" y="68"/>
                  </a:lnTo>
                  <a:lnTo>
                    <a:pt x="90" y="55"/>
                  </a:lnTo>
                  <a:lnTo>
                    <a:pt x="87" y="41"/>
                  </a:lnTo>
                  <a:lnTo>
                    <a:pt x="80" y="29"/>
                  </a:lnTo>
                  <a:lnTo>
                    <a:pt x="68" y="21"/>
                  </a:lnTo>
                  <a:lnTo>
                    <a:pt x="56" y="19"/>
                  </a:lnTo>
                  <a:close/>
                  <a:moveTo>
                    <a:pt x="56" y="0"/>
                  </a:moveTo>
                  <a:lnTo>
                    <a:pt x="73" y="3"/>
                  </a:lnTo>
                  <a:lnTo>
                    <a:pt x="88" y="10"/>
                  </a:lnTo>
                  <a:lnTo>
                    <a:pt x="100" y="22"/>
                  </a:lnTo>
                  <a:lnTo>
                    <a:pt x="107" y="36"/>
                  </a:lnTo>
                  <a:lnTo>
                    <a:pt x="110" y="55"/>
                  </a:lnTo>
                  <a:lnTo>
                    <a:pt x="107" y="72"/>
                  </a:lnTo>
                  <a:lnTo>
                    <a:pt x="100" y="87"/>
                  </a:lnTo>
                  <a:lnTo>
                    <a:pt x="88" y="99"/>
                  </a:lnTo>
                  <a:lnTo>
                    <a:pt x="73" y="106"/>
                  </a:lnTo>
                  <a:lnTo>
                    <a:pt x="56" y="108"/>
                  </a:lnTo>
                  <a:lnTo>
                    <a:pt x="38" y="106"/>
                  </a:lnTo>
                  <a:lnTo>
                    <a:pt x="23" y="99"/>
                  </a:lnTo>
                  <a:lnTo>
                    <a:pt x="10" y="87"/>
                  </a:lnTo>
                  <a:lnTo>
                    <a:pt x="3" y="72"/>
                  </a:lnTo>
                  <a:lnTo>
                    <a:pt x="0" y="55"/>
                  </a:lnTo>
                  <a:lnTo>
                    <a:pt x="3" y="36"/>
                  </a:lnTo>
                  <a:lnTo>
                    <a:pt x="10" y="22"/>
                  </a:lnTo>
                  <a:lnTo>
                    <a:pt x="23" y="10"/>
                  </a:lnTo>
                  <a:lnTo>
                    <a:pt x="38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4320" y="3226"/>
              <a:ext cx="13" cy="15"/>
            </a:xfrm>
            <a:custGeom>
              <a:avLst/>
              <a:gdLst>
                <a:gd name="T0" fmla="*/ 0 w 87"/>
                <a:gd name="T1" fmla="*/ 0 h 105"/>
                <a:gd name="T2" fmla="*/ 0 w 87"/>
                <a:gd name="T3" fmla="*/ 0 h 105"/>
                <a:gd name="T4" fmla="*/ 0 w 87"/>
                <a:gd name="T5" fmla="*/ 0 h 105"/>
                <a:gd name="T6" fmla="*/ 0 w 87"/>
                <a:gd name="T7" fmla="*/ 0 h 105"/>
                <a:gd name="T8" fmla="*/ 0 w 87"/>
                <a:gd name="T9" fmla="*/ 0 h 105"/>
                <a:gd name="T10" fmla="*/ 0 w 87"/>
                <a:gd name="T11" fmla="*/ 0 h 105"/>
                <a:gd name="T12" fmla="*/ 0 w 87"/>
                <a:gd name="T13" fmla="*/ 0 h 105"/>
                <a:gd name="T14" fmla="*/ 0 w 87"/>
                <a:gd name="T15" fmla="*/ 0 h 105"/>
                <a:gd name="T16" fmla="*/ 0 w 87"/>
                <a:gd name="T17" fmla="*/ 0 h 105"/>
                <a:gd name="T18" fmla="*/ 0 w 87"/>
                <a:gd name="T19" fmla="*/ 0 h 105"/>
                <a:gd name="T20" fmla="*/ 0 w 87"/>
                <a:gd name="T21" fmla="*/ 0 h 105"/>
                <a:gd name="T22" fmla="*/ 0 w 87"/>
                <a:gd name="T23" fmla="*/ 0 h 105"/>
                <a:gd name="T24" fmla="*/ 0 w 87"/>
                <a:gd name="T25" fmla="*/ 0 h 105"/>
                <a:gd name="T26" fmla="*/ 0 w 87"/>
                <a:gd name="T27" fmla="*/ 0 h 105"/>
                <a:gd name="T28" fmla="*/ 0 w 87"/>
                <a:gd name="T29" fmla="*/ 0 h 105"/>
                <a:gd name="T30" fmla="*/ 0 w 87"/>
                <a:gd name="T31" fmla="*/ 0 h 105"/>
                <a:gd name="T32" fmla="*/ 0 w 87"/>
                <a:gd name="T33" fmla="*/ 0 h 105"/>
                <a:gd name="T34" fmla="*/ 0 w 87"/>
                <a:gd name="T35" fmla="*/ 0 h 105"/>
                <a:gd name="T36" fmla="*/ 0 w 87"/>
                <a:gd name="T37" fmla="*/ 0 h 105"/>
                <a:gd name="T38" fmla="*/ 0 w 87"/>
                <a:gd name="T39" fmla="*/ 0 h 105"/>
                <a:gd name="T40" fmla="*/ 0 w 87"/>
                <a:gd name="T41" fmla="*/ 0 h 105"/>
                <a:gd name="T42" fmla="*/ 0 w 87"/>
                <a:gd name="T43" fmla="*/ 0 h 105"/>
                <a:gd name="T44" fmla="*/ 0 w 87"/>
                <a:gd name="T45" fmla="*/ 0 h 105"/>
                <a:gd name="T46" fmla="*/ 0 w 87"/>
                <a:gd name="T47" fmla="*/ 0 h 105"/>
                <a:gd name="T48" fmla="*/ 0 w 87"/>
                <a:gd name="T49" fmla="*/ 0 h 105"/>
                <a:gd name="T50" fmla="*/ 0 w 87"/>
                <a:gd name="T51" fmla="*/ 0 h 105"/>
                <a:gd name="T52" fmla="*/ 0 w 87"/>
                <a:gd name="T53" fmla="*/ 0 h 1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7" h="105">
                  <a:moveTo>
                    <a:pt x="0" y="0"/>
                  </a:moveTo>
                  <a:lnTo>
                    <a:pt x="19" y="0"/>
                  </a:lnTo>
                  <a:lnTo>
                    <a:pt x="19" y="57"/>
                  </a:lnTo>
                  <a:lnTo>
                    <a:pt x="20" y="66"/>
                  </a:lnTo>
                  <a:lnTo>
                    <a:pt x="23" y="75"/>
                  </a:lnTo>
                  <a:lnTo>
                    <a:pt x="26" y="81"/>
                  </a:lnTo>
                  <a:lnTo>
                    <a:pt x="33" y="86"/>
                  </a:lnTo>
                  <a:lnTo>
                    <a:pt x="44" y="88"/>
                  </a:lnTo>
                  <a:lnTo>
                    <a:pt x="53" y="86"/>
                  </a:lnTo>
                  <a:lnTo>
                    <a:pt x="60" y="81"/>
                  </a:lnTo>
                  <a:lnTo>
                    <a:pt x="65" y="75"/>
                  </a:lnTo>
                  <a:lnTo>
                    <a:pt x="67" y="66"/>
                  </a:lnTo>
                  <a:lnTo>
                    <a:pt x="67" y="57"/>
                  </a:lnTo>
                  <a:lnTo>
                    <a:pt x="67" y="0"/>
                  </a:lnTo>
                  <a:lnTo>
                    <a:pt x="87" y="0"/>
                  </a:lnTo>
                  <a:lnTo>
                    <a:pt x="87" y="59"/>
                  </a:lnTo>
                  <a:lnTo>
                    <a:pt x="86" y="74"/>
                  </a:lnTo>
                  <a:lnTo>
                    <a:pt x="80" y="88"/>
                  </a:lnTo>
                  <a:lnTo>
                    <a:pt x="72" y="97"/>
                  </a:lnTo>
                  <a:lnTo>
                    <a:pt x="60" y="104"/>
                  </a:lnTo>
                  <a:lnTo>
                    <a:pt x="44" y="105"/>
                  </a:lnTo>
                  <a:lnTo>
                    <a:pt x="27" y="104"/>
                  </a:lnTo>
                  <a:lnTo>
                    <a:pt x="15" y="97"/>
                  </a:lnTo>
                  <a:lnTo>
                    <a:pt x="7" y="88"/>
                  </a:lnTo>
                  <a:lnTo>
                    <a:pt x="2" y="74"/>
                  </a:lnTo>
                  <a:lnTo>
                    <a:pt x="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4337" y="3226"/>
              <a:ext cx="9" cy="15"/>
            </a:xfrm>
            <a:custGeom>
              <a:avLst/>
              <a:gdLst>
                <a:gd name="T0" fmla="*/ 0 w 64"/>
                <a:gd name="T1" fmla="*/ 0 h 105"/>
                <a:gd name="T2" fmla="*/ 0 w 64"/>
                <a:gd name="T3" fmla="*/ 0 h 105"/>
                <a:gd name="T4" fmla="*/ 0 w 64"/>
                <a:gd name="T5" fmla="*/ 0 h 105"/>
                <a:gd name="T6" fmla="*/ 0 w 64"/>
                <a:gd name="T7" fmla="*/ 0 h 105"/>
                <a:gd name="T8" fmla="*/ 0 w 64"/>
                <a:gd name="T9" fmla="*/ 0 h 105"/>
                <a:gd name="T10" fmla="*/ 0 w 64"/>
                <a:gd name="T11" fmla="*/ 0 h 105"/>
                <a:gd name="T12" fmla="*/ 0 w 64"/>
                <a:gd name="T13" fmla="*/ 0 h 105"/>
                <a:gd name="T14" fmla="*/ 0 w 64"/>
                <a:gd name="T15" fmla="*/ 0 h 105"/>
                <a:gd name="T16" fmla="*/ 0 w 64"/>
                <a:gd name="T17" fmla="*/ 0 h 105"/>
                <a:gd name="T18" fmla="*/ 0 w 64"/>
                <a:gd name="T19" fmla="*/ 0 h 105"/>
                <a:gd name="T20" fmla="*/ 0 w 64"/>
                <a:gd name="T21" fmla="*/ 0 h 105"/>
                <a:gd name="T22" fmla="*/ 0 w 64"/>
                <a:gd name="T23" fmla="*/ 0 h 105"/>
                <a:gd name="T24" fmla="*/ 0 w 64"/>
                <a:gd name="T25" fmla="*/ 0 h 105"/>
                <a:gd name="T26" fmla="*/ 0 w 64"/>
                <a:gd name="T27" fmla="*/ 0 h 105"/>
                <a:gd name="T28" fmla="*/ 0 w 64"/>
                <a:gd name="T29" fmla="*/ 0 h 105"/>
                <a:gd name="T30" fmla="*/ 0 w 64"/>
                <a:gd name="T31" fmla="*/ 0 h 105"/>
                <a:gd name="T32" fmla="*/ 0 w 64"/>
                <a:gd name="T33" fmla="*/ 0 h 105"/>
                <a:gd name="T34" fmla="*/ 0 w 64"/>
                <a:gd name="T35" fmla="*/ 0 h 105"/>
                <a:gd name="T36" fmla="*/ 0 w 64"/>
                <a:gd name="T37" fmla="*/ 0 h 105"/>
                <a:gd name="T38" fmla="*/ 0 w 64"/>
                <a:gd name="T39" fmla="*/ 0 h 105"/>
                <a:gd name="T40" fmla="*/ 0 w 64"/>
                <a:gd name="T41" fmla="*/ 0 h 105"/>
                <a:gd name="T42" fmla="*/ 0 w 64"/>
                <a:gd name="T43" fmla="*/ 0 h 1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4" h="105">
                  <a:moveTo>
                    <a:pt x="47" y="0"/>
                  </a:moveTo>
                  <a:lnTo>
                    <a:pt x="53" y="0"/>
                  </a:lnTo>
                  <a:lnTo>
                    <a:pt x="59" y="3"/>
                  </a:lnTo>
                  <a:lnTo>
                    <a:pt x="64" y="5"/>
                  </a:lnTo>
                  <a:lnTo>
                    <a:pt x="55" y="22"/>
                  </a:lnTo>
                  <a:lnTo>
                    <a:pt x="52" y="20"/>
                  </a:lnTo>
                  <a:lnTo>
                    <a:pt x="47" y="19"/>
                  </a:lnTo>
                  <a:lnTo>
                    <a:pt x="43" y="19"/>
                  </a:lnTo>
                  <a:lnTo>
                    <a:pt x="32" y="21"/>
                  </a:lnTo>
                  <a:lnTo>
                    <a:pt x="25" y="27"/>
                  </a:lnTo>
                  <a:lnTo>
                    <a:pt x="22" y="35"/>
                  </a:lnTo>
                  <a:lnTo>
                    <a:pt x="19" y="44"/>
                  </a:lnTo>
                  <a:lnTo>
                    <a:pt x="19" y="55"/>
                  </a:lnTo>
                  <a:lnTo>
                    <a:pt x="19" y="105"/>
                  </a:lnTo>
                  <a:lnTo>
                    <a:pt x="0" y="105"/>
                  </a:lnTo>
                  <a:lnTo>
                    <a:pt x="0" y="3"/>
                  </a:lnTo>
                  <a:lnTo>
                    <a:pt x="19" y="3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6" y="3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Freeform 24"/>
            <p:cNvSpPr>
              <a:spLocks noEditPoints="1"/>
            </p:cNvSpPr>
            <p:nvPr/>
          </p:nvSpPr>
          <p:spPr bwMode="auto">
            <a:xfrm>
              <a:off x="4355" y="3226"/>
              <a:ext cx="15" cy="23"/>
            </a:xfrm>
            <a:custGeom>
              <a:avLst/>
              <a:gdLst>
                <a:gd name="T0" fmla="*/ 0 w 105"/>
                <a:gd name="T1" fmla="*/ 0 h 164"/>
                <a:gd name="T2" fmla="*/ 0 w 105"/>
                <a:gd name="T3" fmla="*/ 0 h 164"/>
                <a:gd name="T4" fmla="*/ 0 w 105"/>
                <a:gd name="T5" fmla="*/ 0 h 164"/>
                <a:gd name="T6" fmla="*/ 0 w 105"/>
                <a:gd name="T7" fmla="*/ 0 h 164"/>
                <a:gd name="T8" fmla="*/ 0 w 105"/>
                <a:gd name="T9" fmla="*/ 0 h 164"/>
                <a:gd name="T10" fmla="*/ 0 w 105"/>
                <a:gd name="T11" fmla="*/ 0 h 164"/>
                <a:gd name="T12" fmla="*/ 0 w 105"/>
                <a:gd name="T13" fmla="*/ 0 h 164"/>
                <a:gd name="T14" fmla="*/ 0 w 105"/>
                <a:gd name="T15" fmla="*/ 0 h 164"/>
                <a:gd name="T16" fmla="*/ 0 w 105"/>
                <a:gd name="T17" fmla="*/ 0 h 164"/>
                <a:gd name="T18" fmla="*/ 0 w 105"/>
                <a:gd name="T19" fmla="*/ 0 h 164"/>
                <a:gd name="T20" fmla="*/ 0 w 105"/>
                <a:gd name="T21" fmla="*/ 0 h 164"/>
                <a:gd name="T22" fmla="*/ 0 w 105"/>
                <a:gd name="T23" fmla="*/ 0 h 164"/>
                <a:gd name="T24" fmla="*/ 0 w 105"/>
                <a:gd name="T25" fmla="*/ 0 h 164"/>
                <a:gd name="T26" fmla="*/ 0 w 105"/>
                <a:gd name="T27" fmla="*/ 0 h 164"/>
                <a:gd name="T28" fmla="*/ 0 w 105"/>
                <a:gd name="T29" fmla="*/ 0 h 164"/>
                <a:gd name="T30" fmla="*/ 0 w 105"/>
                <a:gd name="T31" fmla="*/ 0 h 164"/>
                <a:gd name="T32" fmla="*/ 0 w 105"/>
                <a:gd name="T33" fmla="*/ 0 h 164"/>
                <a:gd name="T34" fmla="*/ 0 w 105"/>
                <a:gd name="T35" fmla="*/ 0 h 164"/>
                <a:gd name="T36" fmla="*/ 0 w 105"/>
                <a:gd name="T37" fmla="*/ 0 h 164"/>
                <a:gd name="T38" fmla="*/ 0 w 105"/>
                <a:gd name="T39" fmla="*/ 0 h 164"/>
                <a:gd name="T40" fmla="*/ 0 w 105"/>
                <a:gd name="T41" fmla="*/ 0 h 164"/>
                <a:gd name="T42" fmla="*/ 0 w 105"/>
                <a:gd name="T43" fmla="*/ 0 h 164"/>
                <a:gd name="T44" fmla="*/ 0 w 105"/>
                <a:gd name="T45" fmla="*/ 0 h 164"/>
                <a:gd name="T46" fmla="*/ 0 w 105"/>
                <a:gd name="T47" fmla="*/ 0 h 164"/>
                <a:gd name="T48" fmla="*/ 0 w 105"/>
                <a:gd name="T49" fmla="*/ 0 h 164"/>
                <a:gd name="T50" fmla="*/ 0 w 105"/>
                <a:gd name="T51" fmla="*/ 0 h 164"/>
                <a:gd name="T52" fmla="*/ 0 w 105"/>
                <a:gd name="T53" fmla="*/ 0 h 164"/>
                <a:gd name="T54" fmla="*/ 0 w 105"/>
                <a:gd name="T55" fmla="*/ 0 h 164"/>
                <a:gd name="T56" fmla="*/ 0 w 105"/>
                <a:gd name="T57" fmla="*/ 0 h 164"/>
                <a:gd name="T58" fmla="*/ 0 w 105"/>
                <a:gd name="T59" fmla="*/ 0 h 164"/>
                <a:gd name="T60" fmla="*/ 0 w 105"/>
                <a:gd name="T61" fmla="*/ 0 h 164"/>
                <a:gd name="T62" fmla="*/ 0 w 105"/>
                <a:gd name="T63" fmla="*/ 0 h 164"/>
                <a:gd name="T64" fmla="*/ 0 w 105"/>
                <a:gd name="T65" fmla="*/ 0 h 1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5" h="164">
                  <a:moveTo>
                    <a:pt x="52" y="18"/>
                  </a:moveTo>
                  <a:lnTo>
                    <a:pt x="42" y="19"/>
                  </a:lnTo>
                  <a:lnTo>
                    <a:pt x="32" y="25"/>
                  </a:lnTo>
                  <a:lnTo>
                    <a:pt x="25" y="33"/>
                  </a:lnTo>
                  <a:lnTo>
                    <a:pt x="22" y="43"/>
                  </a:lnTo>
                  <a:lnTo>
                    <a:pt x="20" y="54"/>
                  </a:lnTo>
                  <a:lnTo>
                    <a:pt x="22" y="65"/>
                  </a:lnTo>
                  <a:lnTo>
                    <a:pt x="25" y="76"/>
                  </a:lnTo>
                  <a:lnTo>
                    <a:pt x="32" y="84"/>
                  </a:lnTo>
                  <a:lnTo>
                    <a:pt x="41" y="90"/>
                  </a:lnTo>
                  <a:lnTo>
                    <a:pt x="52" y="91"/>
                  </a:lnTo>
                  <a:lnTo>
                    <a:pt x="64" y="90"/>
                  </a:lnTo>
                  <a:lnTo>
                    <a:pt x="73" y="84"/>
                  </a:lnTo>
                  <a:lnTo>
                    <a:pt x="80" y="76"/>
                  </a:lnTo>
                  <a:lnTo>
                    <a:pt x="85" y="65"/>
                  </a:lnTo>
                  <a:lnTo>
                    <a:pt x="86" y="54"/>
                  </a:lnTo>
                  <a:lnTo>
                    <a:pt x="85" y="42"/>
                  </a:lnTo>
                  <a:lnTo>
                    <a:pt x="80" y="33"/>
                  </a:lnTo>
                  <a:lnTo>
                    <a:pt x="73" y="25"/>
                  </a:lnTo>
                  <a:lnTo>
                    <a:pt x="64" y="19"/>
                  </a:lnTo>
                  <a:lnTo>
                    <a:pt x="52" y="18"/>
                  </a:lnTo>
                  <a:close/>
                  <a:moveTo>
                    <a:pt x="49" y="0"/>
                  </a:moveTo>
                  <a:lnTo>
                    <a:pt x="63" y="3"/>
                  </a:lnTo>
                  <a:lnTo>
                    <a:pt x="74" y="10"/>
                  </a:lnTo>
                  <a:lnTo>
                    <a:pt x="85" y="20"/>
                  </a:lnTo>
                  <a:lnTo>
                    <a:pt x="85" y="3"/>
                  </a:lnTo>
                  <a:lnTo>
                    <a:pt x="105" y="3"/>
                  </a:lnTo>
                  <a:lnTo>
                    <a:pt x="105" y="104"/>
                  </a:lnTo>
                  <a:lnTo>
                    <a:pt x="103" y="120"/>
                  </a:lnTo>
                  <a:lnTo>
                    <a:pt x="100" y="135"/>
                  </a:lnTo>
                  <a:lnTo>
                    <a:pt x="94" y="147"/>
                  </a:lnTo>
                  <a:lnTo>
                    <a:pt x="85" y="156"/>
                  </a:lnTo>
                  <a:lnTo>
                    <a:pt x="72" y="162"/>
                  </a:lnTo>
                  <a:lnTo>
                    <a:pt x="55" y="164"/>
                  </a:lnTo>
                  <a:lnTo>
                    <a:pt x="53" y="164"/>
                  </a:lnTo>
                  <a:lnTo>
                    <a:pt x="38" y="162"/>
                  </a:lnTo>
                  <a:lnTo>
                    <a:pt x="24" y="156"/>
                  </a:lnTo>
                  <a:lnTo>
                    <a:pt x="14" y="147"/>
                  </a:lnTo>
                  <a:lnTo>
                    <a:pt x="8" y="134"/>
                  </a:lnTo>
                  <a:lnTo>
                    <a:pt x="5" y="118"/>
                  </a:lnTo>
                  <a:lnTo>
                    <a:pt x="24" y="118"/>
                  </a:lnTo>
                  <a:lnTo>
                    <a:pt x="27" y="130"/>
                  </a:lnTo>
                  <a:lnTo>
                    <a:pt x="34" y="138"/>
                  </a:lnTo>
                  <a:lnTo>
                    <a:pt x="43" y="144"/>
                  </a:lnTo>
                  <a:lnTo>
                    <a:pt x="56" y="147"/>
                  </a:lnTo>
                  <a:lnTo>
                    <a:pt x="67" y="144"/>
                  </a:lnTo>
                  <a:lnTo>
                    <a:pt x="77" y="140"/>
                  </a:lnTo>
                  <a:lnTo>
                    <a:pt x="81" y="132"/>
                  </a:lnTo>
                  <a:lnTo>
                    <a:pt x="84" y="121"/>
                  </a:lnTo>
                  <a:lnTo>
                    <a:pt x="85" y="108"/>
                  </a:lnTo>
                  <a:lnTo>
                    <a:pt x="85" y="90"/>
                  </a:lnTo>
                  <a:lnTo>
                    <a:pt x="75" y="100"/>
                  </a:lnTo>
                  <a:lnTo>
                    <a:pt x="63" y="106"/>
                  </a:lnTo>
                  <a:lnTo>
                    <a:pt x="50" y="108"/>
                  </a:lnTo>
                  <a:lnTo>
                    <a:pt x="35" y="107"/>
                  </a:lnTo>
                  <a:lnTo>
                    <a:pt x="23" y="101"/>
                  </a:lnTo>
                  <a:lnTo>
                    <a:pt x="13" y="92"/>
                  </a:lnTo>
                  <a:lnTo>
                    <a:pt x="6" y="80"/>
                  </a:lnTo>
                  <a:lnTo>
                    <a:pt x="2" y="68"/>
                  </a:lnTo>
                  <a:lnTo>
                    <a:pt x="0" y="54"/>
                  </a:lnTo>
                  <a:lnTo>
                    <a:pt x="2" y="38"/>
                  </a:lnTo>
                  <a:lnTo>
                    <a:pt x="9" y="22"/>
                  </a:lnTo>
                  <a:lnTo>
                    <a:pt x="18" y="11"/>
                  </a:lnTo>
                  <a:lnTo>
                    <a:pt x="32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4374" y="3214"/>
              <a:ext cx="3" cy="2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CH" altLang="de-DE" smtClean="0">
                <a:cs typeface="+mn-cs"/>
              </a:endParaRPr>
            </a:p>
          </p:txBody>
        </p:sp>
        <p:sp>
          <p:nvSpPr>
            <p:cNvPr id="25" name="Freeform 26"/>
            <p:cNvSpPr>
              <a:spLocks noEditPoints="1"/>
            </p:cNvSpPr>
            <p:nvPr/>
          </p:nvSpPr>
          <p:spPr bwMode="auto">
            <a:xfrm>
              <a:off x="4380" y="3226"/>
              <a:ext cx="15" cy="15"/>
            </a:xfrm>
            <a:custGeom>
              <a:avLst/>
              <a:gdLst>
                <a:gd name="T0" fmla="*/ 0 w 109"/>
                <a:gd name="T1" fmla="*/ 0 h 108"/>
                <a:gd name="T2" fmla="*/ 0 w 109"/>
                <a:gd name="T3" fmla="*/ 0 h 108"/>
                <a:gd name="T4" fmla="*/ 0 w 109"/>
                <a:gd name="T5" fmla="*/ 0 h 108"/>
                <a:gd name="T6" fmla="*/ 0 w 109"/>
                <a:gd name="T7" fmla="*/ 0 h 108"/>
                <a:gd name="T8" fmla="*/ 0 w 109"/>
                <a:gd name="T9" fmla="*/ 0 h 108"/>
                <a:gd name="T10" fmla="*/ 0 w 109"/>
                <a:gd name="T11" fmla="*/ 0 h 108"/>
                <a:gd name="T12" fmla="*/ 0 w 109"/>
                <a:gd name="T13" fmla="*/ 0 h 108"/>
                <a:gd name="T14" fmla="*/ 0 w 109"/>
                <a:gd name="T15" fmla="*/ 0 h 108"/>
                <a:gd name="T16" fmla="*/ 0 w 109"/>
                <a:gd name="T17" fmla="*/ 0 h 108"/>
                <a:gd name="T18" fmla="*/ 0 w 109"/>
                <a:gd name="T19" fmla="*/ 0 h 108"/>
                <a:gd name="T20" fmla="*/ 0 w 109"/>
                <a:gd name="T21" fmla="*/ 0 h 108"/>
                <a:gd name="T22" fmla="*/ 0 w 109"/>
                <a:gd name="T23" fmla="*/ 0 h 108"/>
                <a:gd name="T24" fmla="*/ 0 w 109"/>
                <a:gd name="T25" fmla="*/ 0 h 108"/>
                <a:gd name="T26" fmla="*/ 0 w 109"/>
                <a:gd name="T27" fmla="*/ 0 h 108"/>
                <a:gd name="T28" fmla="*/ 0 w 109"/>
                <a:gd name="T29" fmla="*/ 0 h 108"/>
                <a:gd name="T30" fmla="*/ 0 w 109"/>
                <a:gd name="T31" fmla="*/ 0 h 108"/>
                <a:gd name="T32" fmla="*/ 0 w 109"/>
                <a:gd name="T33" fmla="*/ 0 h 108"/>
                <a:gd name="T34" fmla="*/ 0 w 109"/>
                <a:gd name="T35" fmla="*/ 0 h 108"/>
                <a:gd name="T36" fmla="*/ 0 w 109"/>
                <a:gd name="T37" fmla="*/ 0 h 108"/>
                <a:gd name="T38" fmla="*/ 0 w 109"/>
                <a:gd name="T39" fmla="*/ 0 h 108"/>
                <a:gd name="T40" fmla="*/ 0 w 109"/>
                <a:gd name="T41" fmla="*/ 0 h 108"/>
                <a:gd name="T42" fmla="*/ 0 w 109"/>
                <a:gd name="T43" fmla="*/ 0 h 108"/>
                <a:gd name="T44" fmla="*/ 0 w 109"/>
                <a:gd name="T45" fmla="*/ 0 h 108"/>
                <a:gd name="T46" fmla="*/ 0 w 109"/>
                <a:gd name="T47" fmla="*/ 0 h 108"/>
                <a:gd name="T48" fmla="*/ 0 w 109"/>
                <a:gd name="T49" fmla="*/ 0 h 108"/>
                <a:gd name="T50" fmla="*/ 0 w 109"/>
                <a:gd name="T51" fmla="*/ 0 h 108"/>
                <a:gd name="T52" fmla="*/ 0 w 109"/>
                <a:gd name="T53" fmla="*/ 0 h 108"/>
                <a:gd name="T54" fmla="*/ 0 w 109"/>
                <a:gd name="T55" fmla="*/ 0 h 108"/>
                <a:gd name="T56" fmla="*/ 0 w 109"/>
                <a:gd name="T57" fmla="*/ 0 h 108"/>
                <a:gd name="T58" fmla="*/ 0 w 109"/>
                <a:gd name="T59" fmla="*/ 0 h 108"/>
                <a:gd name="T60" fmla="*/ 0 w 109"/>
                <a:gd name="T61" fmla="*/ 0 h 108"/>
                <a:gd name="T62" fmla="*/ 0 w 109"/>
                <a:gd name="T63" fmla="*/ 0 h 108"/>
                <a:gd name="T64" fmla="*/ 0 w 109"/>
                <a:gd name="T65" fmla="*/ 0 h 108"/>
                <a:gd name="T66" fmla="*/ 0 w 109"/>
                <a:gd name="T67" fmla="*/ 0 h 108"/>
                <a:gd name="T68" fmla="*/ 0 w 109"/>
                <a:gd name="T69" fmla="*/ 0 h 108"/>
                <a:gd name="T70" fmla="*/ 0 w 109"/>
                <a:gd name="T71" fmla="*/ 0 h 108"/>
                <a:gd name="T72" fmla="*/ 0 w 109"/>
                <a:gd name="T73" fmla="*/ 0 h 108"/>
                <a:gd name="T74" fmla="*/ 0 w 109"/>
                <a:gd name="T75" fmla="*/ 0 h 1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9" h="108">
                  <a:moveTo>
                    <a:pt x="54" y="19"/>
                  </a:moveTo>
                  <a:lnTo>
                    <a:pt x="40" y="21"/>
                  </a:lnTo>
                  <a:lnTo>
                    <a:pt x="30" y="29"/>
                  </a:lnTo>
                  <a:lnTo>
                    <a:pt x="22" y="41"/>
                  </a:lnTo>
                  <a:lnTo>
                    <a:pt x="19" y="55"/>
                  </a:lnTo>
                  <a:lnTo>
                    <a:pt x="22" y="68"/>
                  </a:lnTo>
                  <a:lnTo>
                    <a:pt x="30" y="79"/>
                  </a:lnTo>
                  <a:lnTo>
                    <a:pt x="40" y="87"/>
                  </a:lnTo>
                  <a:lnTo>
                    <a:pt x="54" y="90"/>
                  </a:lnTo>
                  <a:lnTo>
                    <a:pt x="68" y="87"/>
                  </a:lnTo>
                  <a:lnTo>
                    <a:pt x="79" y="79"/>
                  </a:lnTo>
                  <a:lnTo>
                    <a:pt x="87" y="68"/>
                  </a:lnTo>
                  <a:lnTo>
                    <a:pt x="89" y="55"/>
                  </a:lnTo>
                  <a:lnTo>
                    <a:pt x="87" y="41"/>
                  </a:lnTo>
                  <a:lnTo>
                    <a:pt x="79" y="29"/>
                  </a:lnTo>
                  <a:lnTo>
                    <a:pt x="68" y="21"/>
                  </a:lnTo>
                  <a:lnTo>
                    <a:pt x="54" y="19"/>
                  </a:lnTo>
                  <a:close/>
                  <a:moveTo>
                    <a:pt x="54" y="0"/>
                  </a:moveTo>
                  <a:lnTo>
                    <a:pt x="72" y="3"/>
                  </a:lnTo>
                  <a:lnTo>
                    <a:pt x="87" y="10"/>
                  </a:lnTo>
                  <a:lnTo>
                    <a:pt x="98" y="22"/>
                  </a:lnTo>
                  <a:lnTo>
                    <a:pt x="107" y="36"/>
                  </a:lnTo>
                  <a:lnTo>
                    <a:pt x="109" y="55"/>
                  </a:lnTo>
                  <a:lnTo>
                    <a:pt x="107" y="72"/>
                  </a:lnTo>
                  <a:lnTo>
                    <a:pt x="98" y="87"/>
                  </a:lnTo>
                  <a:lnTo>
                    <a:pt x="87" y="99"/>
                  </a:lnTo>
                  <a:lnTo>
                    <a:pt x="72" y="106"/>
                  </a:lnTo>
                  <a:lnTo>
                    <a:pt x="54" y="108"/>
                  </a:lnTo>
                  <a:lnTo>
                    <a:pt x="37" y="106"/>
                  </a:lnTo>
                  <a:lnTo>
                    <a:pt x="22" y="99"/>
                  </a:lnTo>
                  <a:lnTo>
                    <a:pt x="10" y="87"/>
                  </a:lnTo>
                  <a:lnTo>
                    <a:pt x="2" y="72"/>
                  </a:lnTo>
                  <a:lnTo>
                    <a:pt x="0" y="55"/>
                  </a:lnTo>
                  <a:lnTo>
                    <a:pt x="2" y="36"/>
                  </a:lnTo>
                  <a:lnTo>
                    <a:pt x="10" y="22"/>
                  </a:lnTo>
                  <a:lnTo>
                    <a:pt x="22" y="10"/>
                  </a:lnTo>
                  <a:lnTo>
                    <a:pt x="37" y="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Freeform 27"/>
            <p:cNvSpPr>
              <a:spLocks noEditPoints="1"/>
            </p:cNvSpPr>
            <p:nvPr/>
          </p:nvSpPr>
          <p:spPr bwMode="auto">
            <a:xfrm>
              <a:off x="4397" y="3214"/>
              <a:ext cx="15" cy="27"/>
            </a:xfrm>
            <a:custGeom>
              <a:avLst/>
              <a:gdLst>
                <a:gd name="T0" fmla="*/ 0 w 105"/>
                <a:gd name="T1" fmla="*/ 0 h 192"/>
                <a:gd name="T2" fmla="*/ 0 w 105"/>
                <a:gd name="T3" fmla="*/ 0 h 192"/>
                <a:gd name="T4" fmla="*/ 0 w 105"/>
                <a:gd name="T5" fmla="*/ 0 h 192"/>
                <a:gd name="T6" fmla="*/ 0 w 105"/>
                <a:gd name="T7" fmla="*/ 0 h 192"/>
                <a:gd name="T8" fmla="*/ 0 w 105"/>
                <a:gd name="T9" fmla="*/ 0 h 192"/>
                <a:gd name="T10" fmla="*/ 0 w 105"/>
                <a:gd name="T11" fmla="*/ 0 h 192"/>
                <a:gd name="T12" fmla="*/ 0 w 105"/>
                <a:gd name="T13" fmla="*/ 0 h 192"/>
                <a:gd name="T14" fmla="*/ 0 w 105"/>
                <a:gd name="T15" fmla="*/ 0 h 192"/>
                <a:gd name="T16" fmla="*/ 0 w 105"/>
                <a:gd name="T17" fmla="*/ 0 h 192"/>
                <a:gd name="T18" fmla="*/ 0 w 105"/>
                <a:gd name="T19" fmla="*/ 0 h 192"/>
                <a:gd name="T20" fmla="*/ 0 w 105"/>
                <a:gd name="T21" fmla="*/ 0 h 192"/>
                <a:gd name="T22" fmla="*/ 0 w 105"/>
                <a:gd name="T23" fmla="*/ 0 h 192"/>
                <a:gd name="T24" fmla="*/ 0 w 105"/>
                <a:gd name="T25" fmla="*/ 0 h 192"/>
                <a:gd name="T26" fmla="*/ 0 w 105"/>
                <a:gd name="T27" fmla="*/ 0 h 192"/>
                <a:gd name="T28" fmla="*/ 0 w 105"/>
                <a:gd name="T29" fmla="*/ 0 h 192"/>
                <a:gd name="T30" fmla="*/ 0 w 105"/>
                <a:gd name="T31" fmla="*/ 0 h 192"/>
                <a:gd name="T32" fmla="*/ 0 w 105"/>
                <a:gd name="T33" fmla="*/ 0 h 192"/>
                <a:gd name="T34" fmla="*/ 0 w 105"/>
                <a:gd name="T35" fmla="*/ 0 h 192"/>
                <a:gd name="T36" fmla="*/ 0 w 105"/>
                <a:gd name="T37" fmla="*/ 0 h 192"/>
                <a:gd name="T38" fmla="*/ 0 w 105"/>
                <a:gd name="T39" fmla="*/ 0 h 192"/>
                <a:gd name="T40" fmla="*/ 0 w 105"/>
                <a:gd name="T41" fmla="*/ 0 h 192"/>
                <a:gd name="T42" fmla="*/ 0 w 105"/>
                <a:gd name="T43" fmla="*/ 0 h 192"/>
                <a:gd name="T44" fmla="*/ 0 w 105"/>
                <a:gd name="T45" fmla="*/ 0 h 192"/>
                <a:gd name="T46" fmla="*/ 0 w 105"/>
                <a:gd name="T47" fmla="*/ 0 h 192"/>
                <a:gd name="T48" fmla="*/ 0 w 105"/>
                <a:gd name="T49" fmla="*/ 0 h 192"/>
                <a:gd name="T50" fmla="*/ 0 w 105"/>
                <a:gd name="T51" fmla="*/ 0 h 192"/>
                <a:gd name="T52" fmla="*/ 0 w 105"/>
                <a:gd name="T53" fmla="*/ 0 h 192"/>
                <a:gd name="T54" fmla="*/ 0 w 105"/>
                <a:gd name="T55" fmla="*/ 0 h 192"/>
                <a:gd name="T56" fmla="*/ 0 w 105"/>
                <a:gd name="T57" fmla="*/ 0 h 192"/>
                <a:gd name="T58" fmla="*/ 0 w 105"/>
                <a:gd name="T59" fmla="*/ 0 h 192"/>
                <a:gd name="T60" fmla="*/ 0 w 105"/>
                <a:gd name="T61" fmla="*/ 0 h 192"/>
                <a:gd name="T62" fmla="*/ 0 w 105"/>
                <a:gd name="T63" fmla="*/ 0 h 192"/>
                <a:gd name="T64" fmla="*/ 0 w 105"/>
                <a:gd name="T65" fmla="*/ 0 h 192"/>
                <a:gd name="T66" fmla="*/ 0 w 105"/>
                <a:gd name="T67" fmla="*/ 0 h 192"/>
                <a:gd name="T68" fmla="*/ 0 w 105"/>
                <a:gd name="T69" fmla="*/ 0 h 192"/>
                <a:gd name="T70" fmla="*/ 0 w 105"/>
                <a:gd name="T71" fmla="*/ 0 h 192"/>
                <a:gd name="T72" fmla="*/ 0 w 105"/>
                <a:gd name="T73" fmla="*/ 0 h 192"/>
                <a:gd name="T74" fmla="*/ 0 w 105"/>
                <a:gd name="T75" fmla="*/ 0 h 192"/>
                <a:gd name="T76" fmla="*/ 0 w 105"/>
                <a:gd name="T77" fmla="*/ 0 h 192"/>
                <a:gd name="T78" fmla="*/ 0 w 105"/>
                <a:gd name="T79" fmla="*/ 0 h 192"/>
                <a:gd name="T80" fmla="*/ 0 w 105"/>
                <a:gd name="T81" fmla="*/ 0 h 192"/>
                <a:gd name="T82" fmla="*/ 0 w 105"/>
                <a:gd name="T83" fmla="*/ 0 h 192"/>
                <a:gd name="T84" fmla="*/ 0 w 105"/>
                <a:gd name="T85" fmla="*/ 0 h 192"/>
                <a:gd name="T86" fmla="*/ 0 w 105"/>
                <a:gd name="T87" fmla="*/ 0 h 192"/>
                <a:gd name="T88" fmla="*/ 0 w 105"/>
                <a:gd name="T89" fmla="*/ 0 h 192"/>
                <a:gd name="T90" fmla="*/ 0 w 105"/>
                <a:gd name="T91" fmla="*/ 0 h 19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5" h="192">
                  <a:moveTo>
                    <a:pt x="51" y="102"/>
                  </a:moveTo>
                  <a:lnTo>
                    <a:pt x="41" y="103"/>
                  </a:lnTo>
                  <a:lnTo>
                    <a:pt x="32" y="109"/>
                  </a:lnTo>
                  <a:lnTo>
                    <a:pt x="25" y="117"/>
                  </a:lnTo>
                  <a:lnTo>
                    <a:pt x="21" y="127"/>
                  </a:lnTo>
                  <a:lnTo>
                    <a:pt x="19" y="138"/>
                  </a:lnTo>
                  <a:lnTo>
                    <a:pt x="20" y="149"/>
                  </a:lnTo>
                  <a:lnTo>
                    <a:pt x="25" y="160"/>
                  </a:lnTo>
                  <a:lnTo>
                    <a:pt x="32" y="168"/>
                  </a:lnTo>
                  <a:lnTo>
                    <a:pt x="40" y="174"/>
                  </a:lnTo>
                  <a:lnTo>
                    <a:pt x="51" y="175"/>
                  </a:lnTo>
                  <a:lnTo>
                    <a:pt x="63" y="174"/>
                  </a:lnTo>
                  <a:lnTo>
                    <a:pt x="72" y="168"/>
                  </a:lnTo>
                  <a:lnTo>
                    <a:pt x="79" y="160"/>
                  </a:lnTo>
                  <a:lnTo>
                    <a:pt x="84" y="149"/>
                  </a:lnTo>
                  <a:lnTo>
                    <a:pt x="85" y="138"/>
                  </a:lnTo>
                  <a:lnTo>
                    <a:pt x="84" y="126"/>
                  </a:lnTo>
                  <a:lnTo>
                    <a:pt x="79" y="117"/>
                  </a:lnTo>
                  <a:lnTo>
                    <a:pt x="72" y="109"/>
                  </a:lnTo>
                  <a:lnTo>
                    <a:pt x="63" y="103"/>
                  </a:lnTo>
                  <a:lnTo>
                    <a:pt x="51" y="102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104"/>
                  </a:lnTo>
                  <a:lnTo>
                    <a:pt x="21" y="104"/>
                  </a:lnTo>
                  <a:lnTo>
                    <a:pt x="30" y="94"/>
                  </a:lnTo>
                  <a:lnTo>
                    <a:pt x="42" y="87"/>
                  </a:lnTo>
                  <a:lnTo>
                    <a:pt x="56" y="84"/>
                  </a:lnTo>
                  <a:lnTo>
                    <a:pt x="72" y="87"/>
                  </a:lnTo>
                  <a:lnTo>
                    <a:pt x="86" y="95"/>
                  </a:lnTo>
                  <a:lnTo>
                    <a:pt x="97" y="106"/>
                  </a:lnTo>
                  <a:lnTo>
                    <a:pt x="103" y="122"/>
                  </a:lnTo>
                  <a:lnTo>
                    <a:pt x="105" y="138"/>
                  </a:lnTo>
                  <a:lnTo>
                    <a:pt x="104" y="152"/>
                  </a:lnTo>
                  <a:lnTo>
                    <a:pt x="99" y="164"/>
                  </a:lnTo>
                  <a:lnTo>
                    <a:pt x="92" y="176"/>
                  </a:lnTo>
                  <a:lnTo>
                    <a:pt x="83" y="185"/>
                  </a:lnTo>
                  <a:lnTo>
                    <a:pt x="70" y="191"/>
                  </a:lnTo>
                  <a:lnTo>
                    <a:pt x="56" y="192"/>
                  </a:lnTo>
                  <a:lnTo>
                    <a:pt x="42" y="190"/>
                  </a:lnTo>
                  <a:lnTo>
                    <a:pt x="30" y="184"/>
                  </a:lnTo>
                  <a:lnTo>
                    <a:pt x="21" y="174"/>
                  </a:lnTo>
                  <a:lnTo>
                    <a:pt x="20" y="174"/>
                  </a:lnTo>
                  <a:lnTo>
                    <a:pt x="20" y="189"/>
                  </a:lnTo>
                  <a:lnTo>
                    <a:pt x="0" y="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Freeform 28"/>
            <p:cNvSpPr>
              <a:spLocks noEditPoints="1"/>
            </p:cNvSpPr>
            <p:nvPr/>
          </p:nvSpPr>
          <p:spPr bwMode="auto">
            <a:xfrm>
              <a:off x="4414" y="3226"/>
              <a:ext cx="15" cy="15"/>
            </a:xfrm>
            <a:custGeom>
              <a:avLst/>
              <a:gdLst>
                <a:gd name="T0" fmla="*/ 0 w 103"/>
                <a:gd name="T1" fmla="*/ 0 h 108"/>
                <a:gd name="T2" fmla="*/ 0 w 103"/>
                <a:gd name="T3" fmla="*/ 0 h 108"/>
                <a:gd name="T4" fmla="*/ 0 w 103"/>
                <a:gd name="T5" fmla="*/ 0 h 108"/>
                <a:gd name="T6" fmla="*/ 0 w 103"/>
                <a:gd name="T7" fmla="*/ 0 h 108"/>
                <a:gd name="T8" fmla="*/ 0 w 103"/>
                <a:gd name="T9" fmla="*/ 0 h 108"/>
                <a:gd name="T10" fmla="*/ 0 w 103"/>
                <a:gd name="T11" fmla="*/ 0 h 108"/>
                <a:gd name="T12" fmla="*/ 0 w 103"/>
                <a:gd name="T13" fmla="*/ 0 h 108"/>
                <a:gd name="T14" fmla="*/ 0 w 103"/>
                <a:gd name="T15" fmla="*/ 0 h 108"/>
                <a:gd name="T16" fmla="*/ 0 w 103"/>
                <a:gd name="T17" fmla="*/ 0 h 108"/>
                <a:gd name="T18" fmla="*/ 0 w 103"/>
                <a:gd name="T19" fmla="*/ 0 h 108"/>
                <a:gd name="T20" fmla="*/ 0 w 103"/>
                <a:gd name="T21" fmla="*/ 0 h 108"/>
                <a:gd name="T22" fmla="*/ 0 w 103"/>
                <a:gd name="T23" fmla="*/ 0 h 108"/>
                <a:gd name="T24" fmla="*/ 0 w 103"/>
                <a:gd name="T25" fmla="*/ 0 h 108"/>
                <a:gd name="T26" fmla="*/ 0 w 103"/>
                <a:gd name="T27" fmla="*/ 0 h 108"/>
                <a:gd name="T28" fmla="*/ 0 w 103"/>
                <a:gd name="T29" fmla="*/ 0 h 108"/>
                <a:gd name="T30" fmla="*/ 0 w 103"/>
                <a:gd name="T31" fmla="*/ 0 h 108"/>
                <a:gd name="T32" fmla="*/ 0 w 103"/>
                <a:gd name="T33" fmla="*/ 0 h 108"/>
                <a:gd name="T34" fmla="*/ 0 w 103"/>
                <a:gd name="T35" fmla="*/ 0 h 108"/>
                <a:gd name="T36" fmla="*/ 0 w 103"/>
                <a:gd name="T37" fmla="*/ 0 h 108"/>
                <a:gd name="T38" fmla="*/ 0 w 103"/>
                <a:gd name="T39" fmla="*/ 0 h 108"/>
                <a:gd name="T40" fmla="*/ 0 w 103"/>
                <a:gd name="T41" fmla="*/ 0 h 108"/>
                <a:gd name="T42" fmla="*/ 0 w 103"/>
                <a:gd name="T43" fmla="*/ 0 h 108"/>
                <a:gd name="T44" fmla="*/ 0 w 103"/>
                <a:gd name="T45" fmla="*/ 0 h 108"/>
                <a:gd name="T46" fmla="*/ 0 w 103"/>
                <a:gd name="T47" fmla="*/ 0 h 108"/>
                <a:gd name="T48" fmla="*/ 0 w 103"/>
                <a:gd name="T49" fmla="*/ 0 h 108"/>
                <a:gd name="T50" fmla="*/ 0 w 103"/>
                <a:gd name="T51" fmla="*/ 0 h 108"/>
                <a:gd name="T52" fmla="*/ 0 w 103"/>
                <a:gd name="T53" fmla="*/ 0 h 108"/>
                <a:gd name="T54" fmla="*/ 0 w 103"/>
                <a:gd name="T55" fmla="*/ 0 h 108"/>
                <a:gd name="T56" fmla="*/ 0 w 103"/>
                <a:gd name="T57" fmla="*/ 0 h 108"/>
                <a:gd name="T58" fmla="*/ 0 w 103"/>
                <a:gd name="T59" fmla="*/ 0 h 108"/>
                <a:gd name="T60" fmla="*/ 0 w 103"/>
                <a:gd name="T61" fmla="*/ 0 h 108"/>
                <a:gd name="T62" fmla="*/ 0 w 103"/>
                <a:gd name="T63" fmla="*/ 0 h 108"/>
                <a:gd name="T64" fmla="*/ 0 w 103"/>
                <a:gd name="T65" fmla="*/ 0 h 108"/>
                <a:gd name="T66" fmla="*/ 0 w 103"/>
                <a:gd name="T67" fmla="*/ 0 h 108"/>
                <a:gd name="T68" fmla="*/ 0 w 103"/>
                <a:gd name="T69" fmla="*/ 0 h 108"/>
                <a:gd name="T70" fmla="*/ 0 w 103"/>
                <a:gd name="T71" fmla="*/ 0 h 108"/>
                <a:gd name="T72" fmla="*/ 0 w 103"/>
                <a:gd name="T73" fmla="*/ 0 h 108"/>
                <a:gd name="T74" fmla="*/ 0 w 103"/>
                <a:gd name="T75" fmla="*/ 0 h 108"/>
                <a:gd name="T76" fmla="*/ 0 w 103"/>
                <a:gd name="T77" fmla="*/ 0 h 108"/>
                <a:gd name="T78" fmla="*/ 0 w 103"/>
                <a:gd name="T79" fmla="*/ 0 h 108"/>
                <a:gd name="T80" fmla="*/ 0 w 103"/>
                <a:gd name="T81" fmla="*/ 0 h 108"/>
                <a:gd name="T82" fmla="*/ 0 w 103"/>
                <a:gd name="T83" fmla="*/ 0 h 108"/>
                <a:gd name="T84" fmla="*/ 0 w 103"/>
                <a:gd name="T85" fmla="*/ 0 h 108"/>
                <a:gd name="T86" fmla="*/ 0 w 103"/>
                <a:gd name="T87" fmla="*/ 0 h 108"/>
                <a:gd name="T88" fmla="*/ 0 w 103"/>
                <a:gd name="T89" fmla="*/ 0 h 108"/>
                <a:gd name="T90" fmla="*/ 0 w 103"/>
                <a:gd name="T91" fmla="*/ 0 h 1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3" h="108">
                  <a:moveTo>
                    <a:pt x="51" y="18"/>
                  </a:moveTo>
                  <a:lnTo>
                    <a:pt x="40" y="19"/>
                  </a:lnTo>
                  <a:lnTo>
                    <a:pt x="31" y="25"/>
                  </a:lnTo>
                  <a:lnTo>
                    <a:pt x="24" y="33"/>
                  </a:lnTo>
                  <a:lnTo>
                    <a:pt x="20" y="43"/>
                  </a:lnTo>
                  <a:lnTo>
                    <a:pt x="19" y="54"/>
                  </a:lnTo>
                  <a:lnTo>
                    <a:pt x="20" y="65"/>
                  </a:lnTo>
                  <a:lnTo>
                    <a:pt x="24" y="76"/>
                  </a:lnTo>
                  <a:lnTo>
                    <a:pt x="31" y="84"/>
                  </a:lnTo>
                  <a:lnTo>
                    <a:pt x="40" y="90"/>
                  </a:lnTo>
                  <a:lnTo>
                    <a:pt x="51" y="91"/>
                  </a:lnTo>
                  <a:lnTo>
                    <a:pt x="63" y="90"/>
                  </a:lnTo>
                  <a:lnTo>
                    <a:pt x="73" y="84"/>
                  </a:lnTo>
                  <a:lnTo>
                    <a:pt x="79" y="76"/>
                  </a:lnTo>
                  <a:lnTo>
                    <a:pt x="83" y="65"/>
                  </a:lnTo>
                  <a:lnTo>
                    <a:pt x="84" y="54"/>
                  </a:lnTo>
                  <a:lnTo>
                    <a:pt x="83" y="42"/>
                  </a:lnTo>
                  <a:lnTo>
                    <a:pt x="79" y="33"/>
                  </a:lnTo>
                  <a:lnTo>
                    <a:pt x="72" y="25"/>
                  </a:lnTo>
                  <a:lnTo>
                    <a:pt x="63" y="19"/>
                  </a:lnTo>
                  <a:lnTo>
                    <a:pt x="51" y="18"/>
                  </a:lnTo>
                  <a:close/>
                  <a:moveTo>
                    <a:pt x="47" y="0"/>
                  </a:moveTo>
                  <a:lnTo>
                    <a:pt x="61" y="3"/>
                  </a:lnTo>
                  <a:lnTo>
                    <a:pt x="74" y="10"/>
                  </a:lnTo>
                  <a:lnTo>
                    <a:pt x="83" y="20"/>
                  </a:lnTo>
                  <a:lnTo>
                    <a:pt x="83" y="3"/>
                  </a:lnTo>
                  <a:lnTo>
                    <a:pt x="103" y="3"/>
                  </a:lnTo>
                  <a:lnTo>
                    <a:pt x="103" y="105"/>
                  </a:lnTo>
                  <a:lnTo>
                    <a:pt x="83" y="105"/>
                  </a:lnTo>
                  <a:lnTo>
                    <a:pt x="83" y="90"/>
                  </a:lnTo>
                  <a:lnTo>
                    <a:pt x="74" y="100"/>
                  </a:lnTo>
                  <a:lnTo>
                    <a:pt x="62" y="106"/>
                  </a:lnTo>
                  <a:lnTo>
                    <a:pt x="48" y="108"/>
                  </a:lnTo>
                  <a:lnTo>
                    <a:pt x="33" y="107"/>
                  </a:lnTo>
                  <a:lnTo>
                    <a:pt x="22" y="101"/>
                  </a:lnTo>
                  <a:lnTo>
                    <a:pt x="12" y="92"/>
                  </a:lnTo>
                  <a:lnTo>
                    <a:pt x="5" y="80"/>
                  </a:lnTo>
                  <a:lnTo>
                    <a:pt x="1" y="68"/>
                  </a:lnTo>
                  <a:lnTo>
                    <a:pt x="0" y="54"/>
                  </a:lnTo>
                  <a:lnTo>
                    <a:pt x="2" y="38"/>
                  </a:lnTo>
                  <a:lnTo>
                    <a:pt x="8" y="22"/>
                  </a:lnTo>
                  <a:lnTo>
                    <a:pt x="18" y="11"/>
                  </a:lnTo>
                  <a:lnTo>
                    <a:pt x="31" y="3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4433" y="3214"/>
              <a:ext cx="2" cy="2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CH" altLang="de-DE" smtClean="0">
                <a:cs typeface="+mn-cs"/>
              </a:endParaRPr>
            </a:p>
          </p:txBody>
        </p:sp>
        <p:sp>
          <p:nvSpPr>
            <p:cNvPr id="29" name="Freeform 30"/>
            <p:cNvSpPr>
              <a:spLocks noEditPoints="1"/>
            </p:cNvSpPr>
            <p:nvPr/>
          </p:nvSpPr>
          <p:spPr bwMode="auto">
            <a:xfrm>
              <a:off x="4448" y="3226"/>
              <a:ext cx="15" cy="23"/>
            </a:xfrm>
            <a:custGeom>
              <a:avLst/>
              <a:gdLst>
                <a:gd name="T0" fmla="*/ 0 w 105"/>
                <a:gd name="T1" fmla="*/ 0 h 164"/>
                <a:gd name="T2" fmla="*/ 0 w 105"/>
                <a:gd name="T3" fmla="*/ 0 h 164"/>
                <a:gd name="T4" fmla="*/ 0 w 105"/>
                <a:gd name="T5" fmla="*/ 0 h 164"/>
                <a:gd name="T6" fmla="*/ 0 w 105"/>
                <a:gd name="T7" fmla="*/ 0 h 164"/>
                <a:gd name="T8" fmla="*/ 0 w 105"/>
                <a:gd name="T9" fmla="*/ 0 h 164"/>
                <a:gd name="T10" fmla="*/ 0 w 105"/>
                <a:gd name="T11" fmla="*/ 0 h 164"/>
                <a:gd name="T12" fmla="*/ 0 w 105"/>
                <a:gd name="T13" fmla="*/ 0 h 164"/>
                <a:gd name="T14" fmla="*/ 0 w 105"/>
                <a:gd name="T15" fmla="*/ 0 h 164"/>
                <a:gd name="T16" fmla="*/ 0 w 105"/>
                <a:gd name="T17" fmla="*/ 0 h 164"/>
                <a:gd name="T18" fmla="*/ 0 w 105"/>
                <a:gd name="T19" fmla="*/ 0 h 164"/>
                <a:gd name="T20" fmla="*/ 0 w 105"/>
                <a:gd name="T21" fmla="*/ 0 h 164"/>
                <a:gd name="T22" fmla="*/ 0 w 105"/>
                <a:gd name="T23" fmla="*/ 0 h 164"/>
                <a:gd name="T24" fmla="*/ 0 w 105"/>
                <a:gd name="T25" fmla="*/ 0 h 164"/>
                <a:gd name="T26" fmla="*/ 0 w 105"/>
                <a:gd name="T27" fmla="*/ 0 h 164"/>
                <a:gd name="T28" fmla="*/ 0 w 105"/>
                <a:gd name="T29" fmla="*/ 0 h 164"/>
                <a:gd name="T30" fmla="*/ 0 w 105"/>
                <a:gd name="T31" fmla="*/ 0 h 164"/>
                <a:gd name="T32" fmla="*/ 0 w 105"/>
                <a:gd name="T33" fmla="*/ 0 h 164"/>
                <a:gd name="T34" fmla="*/ 0 w 105"/>
                <a:gd name="T35" fmla="*/ 0 h 164"/>
                <a:gd name="T36" fmla="*/ 0 w 105"/>
                <a:gd name="T37" fmla="*/ 0 h 164"/>
                <a:gd name="T38" fmla="*/ 0 w 105"/>
                <a:gd name="T39" fmla="*/ 0 h 164"/>
                <a:gd name="T40" fmla="*/ 0 w 105"/>
                <a:gd name="T41" fmla="*/ 0 h 164"/>
                <a:gd name="T42" fmla="*/ 0 w 105"/>
                <a:gd name="T43" fmla="*/ 0 h 164"/>
                <a:gd name="T44" fmla="*/ 0 w 105"/>
                <a:gd name="T45" fmla="*/ 0 h 164"/>
                <a:gd name="T46" fmla="*/ 0 w 105"/>
                <a:gd name="T47" fmla="*/ 0 h 164"/>
                <a:gd name="T48" fmla="*/ 0 w 105"/>
                <a:gd name="T49" fmla="*/ 0 h 164"/>
                <a:gd name="T50" fmla="*/ 0 w 105"/>
                <a:gd name="T51" fmla="*/ 0 h 164"/>
                <a:gd name="T52" fmla="*/ 0 w 105"/>
                <a:gd name="T53" fmla="*/ 0 h 164"/>
                <a:gd name="T54" fmla="*/ 0 w 105"/>
                <a:gd name="T55" fmla="*/ 0 h 164"/>
                <a:gd name="T56" fmla="*/ 0 w 105"/>
                <a:gd name="T57" fmla="*/ 0 h 164"/>
                <a:gd name="T58" fmla="*/ 0 w 105"/>
                <a:gd name="T59" fmla="*/ 0 h 164"/>
                <a:gd name="T60" fmla="*/ 0 w 105"/>
                <a:gd name="T61" fmla="*/ 0 h 164"/>
                <a:gd name="T62" fmla="*/ 0 w 105"/>
                <a:gd name="T63" fmla="*/ 0 h 164"/>
                <a:gd name="T64" fmla="*/ 0 w 105"/>
                <a:gd name="T65" fmla="*/ 0 h 164"/>
                <a:gd name="T66" fmla="*/ 0 w 105"/>
                <a:gd name="T67" fmla="*/ 0 h 164"/>
                <a:gd name="T68" fmla="*/ 0 w 105"/>
                <a:gd name="T69" fmla="*/ 0 h 164"/>
                <a:gd name="T70" fmla="*/ 0 w 105"/>
                <a:gd name="T71" fmla="*/ 0 h 164"/>
                <a:gd name="T72" fmla="*/ 0 w 105"/>
                <a:gd name="T73" fmla="*/ 0 h 164"/>
                <a:gd name="T74" fmla="*/ 0 w 105"/>
                <a:gd name="T75" fmla="*/ 0 h 164"/>
                <a:gd name="T76" fmla="*/ 0 w 105"/>
                <a:gd name="T77" fmla="*/ 0 h 164"/>
                <a:gd name="T78" fmla="*/ 0 w 105"/>
                <a:gd name="T79" fmla="*/ 0 h 164"/>
                <a:gd name="T80" fmla="*/ 0 w 105"/>
                <a:gd name="T81" fmla="*/ 0 h 164"/>
                <a:gd name="T82" fmla="*/ 0 w 105"/>
                <a:gd name="T83" fmla="*/ 0 h 164"/>
                <a:gd name="T84" fmla="*/ 0 w 105"/>
                <a:gd name="T85" fmla="*/ 0 h 164"/>
                <a:gd name="T86" fmla="*/ 0 w 105"/>
                <a:gd name="T87" fmla="*/ 0 h 164"/>
                <a:gd name="T88" fmla="*/ 0 w 105"/>
                <a:gd name="T89" fmla="*/ 0 h 164"/>
                <a:gd name="T90" fmla="*/ 0 w 105"/>
                <a:gd name="T91" fmla="*/ 0 h 16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5" h="164">
                  <a:moveTo>
                    <a:pt x="51" y="18"/>
                  </a:moveTo>
                  <a:lnTo>
                    <a:pt x="41" y="19"/>
                  </a:lnTo>
                  <a:lnTo>
                    <a:pt x="31" y="25"/>
                  </a:lnTo>
                  <a:lnTo>
                    <a:pt x="24" y="33"/>
                  </a:lnTo>
                  <a:lnTo>
                    <a:pt x="20" y="43"/>
                  </a:lnTo>
                  <a:lnTo>
                    <a:pt x="19" y="54"/>
                  </a:lnTo>
                  <a:lnTo>
                    <a:pt x="20" y="65"/>
                  </a:lnTo>
                  <a:lnTo>
                    <a:pt x="24" y="76"/>
                  </a:lnTo>
                  <a:lnTo>
                    <a:pt x="31" y="84"/>
                  </a:lnTo>
                  <a:lnTo>
                    <a:pt x="40" y="90"/>
                  </a:lnTo>
                  <a:lnTo>
                    <a:pt x="51" y="91"/>
                  </a:lnTo>
                  <a:lnTo>
                    <a:pt x="63" y="90"/>
                  </a:lnTo>
                  <a:lnTo>
                    <a:pt x="72" y="84"/>
                  </a:lnTo>
                  <a:lnTo>
                    <a:pt x="79" y="76"/>
                  </a:lnTo>
                  <a:lnTo>
                    <a:pt x="84" y="65"/>
                  </a:lnTo>
                  <a:lnTo>
                    <a:pt x="85" y="54"/>
                  </a:lnTo>
                  <a:lnTo>
                    <a:pt x="84" y="42"/>
                  </a:lnTo>
                  <a:lnTo>
                    <a:pt x="79" y="33"/>
                  </a:lnTo>
                  <a:lnTo>
                    <a:pt x="72" y="25"/>
                  </a:lnTo>
                  <a:lnTo>
                    <a:pt x="63" y="19"/>
                  </a:lnTo>
                  <a:lnTo>
                    <a:pt x="51" y="18"/>
                  </a:lnTo>
                  <a:close/>
                  <a:moveTo>
                    <a:pt x="56" y="0"/>
                  </a:moveTo>
                  <a:lnTo>
                    <a:pt x="72" y="3"/>
                  </a:lnTo>
                  <a:lnTo>
                    <a:pt x="86" y="11"/>
                  </a:lnTo>
                  <a:lnTo>
                    <a:pt x="97" y="22"/>
                  </a:lnTo>
                  <a:lnTo>
                    <a:pt x="102" y="38"/>
                  </a:lnTo>
                  <a:lnTo>
                    <a:pt x="105" y="54"/>
                  </a:lnTo>
                  <a:lnTo>
                    <a:pt x="104" y="68"/>
                  </a:lnTo>
                  <a:lnTo>
                    <a:pt x="99" y="80"/>
                  </a:lnTo>
                  <a:lnTo>
                    <a:pt x="92" y="92"/>
                  </a:lnTo>
                  <a:lnTo>
                    <a:pt x="83" y="101"/>
                  </a:lnTo>
                  <a:lnTo>
                    <a:pt x="70" y="107"/>
                  </a:lnTo>
                  <a:lnTo>
                    <a:pt x="56" y="108"/>
                  </a:lnTo>
                  <a:lnTo>
                    <a:pt x="42" y="106"/>
                  </a:lnTo>
                  <a:lnTo>
                    <a:pt x="30" y="100"/>
                  </a:lnTo>
                  <a:lnTo>
                    <a:pt x="21" y="90"/>
                  </a:lnTo>
                  <a:lnTo>
                    <a:pt x="20" y="90"/>
                  </a:lnTo>
                  <a:lnTo>
                    <a:pt x="20" y="164"/>
                  </a:lnTo>
                  <a:lnTo>
                    <a:pt x="0" y="164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0"/>
                  </a:lnTo>
                  <a:lnTo>
                    <a:pt x="21" y="20"/>
                  </a:lnTo>
                  <a:lnTo>
                    <a:pt x="30" y="10"/>
                  </a:lnTo>
                  <a:lnTo>
                    <a:pt x="42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Freeform 31"/>
            <p:cNvSpPr>
              <a:spLocks noEditPoints="1"/>
            </p:cNvSpPr>
            <p:nvPr/>
          </p:nvSpPr>
          <p:spPr bwMode="auto">
            <a:xfrm>
              <a:off x="4465" y="3226"/>
              <a:ext cx="15" cy="15"/>
            </a:xfrm>
            <a:custGeom>
              <a:avLst/>
              <a:gdLst>
                <a:gd name="T0" fmla="*/ 0 w 104"/>
                <a:gd name="T1" fmla="*/ 0 h 108"/>
                <a:gd name="T2" fmla="*/ 0 w 104"/>
                <a:gd name="T3" fmla="*/ 0 h 108"/>
                <a:gd name="T4" fmla="*/ 0 w 104"/>
                <a:gd name="T5" fmla="*/ 0 h 108"/>
                <a:gd name="T6" fmla="*/ 0 w 104"/>
                <a:gd name="T7" fmla="*/ 0 h 108"/>
                <a:gd name="T8" fmla="*/ 0 w 104"/>
                <a:gd name="T9" fmla="*/ 0 h 108"/>
                <a:gd name="T10" fmla="*/ 0 w 104"/>
                <a:gd name="T11" fmla="*/ 0 h 108"/>
                <a:gd name="T12" fmla="*/ 0 w 104"/>
                <a:gd name="T13" fmla="*/ 0 h 108"/>
                <a:gd name="T14" fmla="*/ 0 w 104"/>
                <a:gd name="T15" fmla="*/ 0 h 108"/>
                <a:gd name="T16" fmla="*/ 0 w 104"/>
                <a:gd name="T17" fmla="*/ 0 h 108"/>
                <a:gd name="T18" fmla="*/ 0 w 104"/>
                <a:gd name="T19" fmla="*/ 0 h 108"/>
                <a:gd name="T20" fmla="*/ 0 w 104"/>
                <a:gd name="T21" fmla="*/ 0 h 108"/>
                <a:gd name="T22" fmla="*/ 0 w 104"/>
                <a:gd name="T23" fmla="*/ 0 h 108"/>
                <a:gd name="T24" fmla="*/ 0 w 104"/>
                <a:gd name="T25" fmla="*/ 0 h 108"/>
                <a:gd name="T26" fmla="*/ 0 w 104"/>
                <a:gd name="T27" fmla="*/ 0 h 108"/>
                <a:gd name="T28" fmla="*/ 0 w 104"/>
                <a:gd name="T29" fmla="*/ 0 h 108"/>
                <a:gd name="T30" fmla="*/ 0 w 104"/>
                <a:gd name="T31" fmla="*/ 0 h 108"/>
                <a:gd name="T32" fmla="*/ 0 w 104"/>
                <a:gd name="T33" fmla="*/ 0 h 108"/>
                <a:gd name="T34" fmla="*/ 0 w 104"/>
                <a:gd name="T35" fmla="*/ 0 h 108"/>
                <a:gd name="T36" fmla="*/ 0 w 104"/>
                <a:gd name="T37" fmla="*/ 0 h 108"/>
                <a:gd name="T38" fmla="*/ 0 w 104"/>
                <a:gd name="T39" fmla="*/ 0 h 108"/>
                <a:gd name="T40" fmla="*/ 0 w 104"/>
                <a:gd name="T41" fmla="*/ 0 h 108"/>
                <a:gd name="T42" fmla="*/ 0 w 104"/>
                <a:gd name="T43" fmla="*/ 0 h 108"/>
                <a:gd name="T44" fmla="*/ 0 w 104"/>
                <a:gd name="T45" fmla="*/ 0 h 108"/>
                <a:gd name="T46" fmla="*/ 0 w 104"/>
                <a:gd name="T47" fmla="*/ 0 h 108"/>
                <a:gd name="T48" fmla="*/ 0 w 104"/>
                <a:gd name="T49" fmla="*/ 0 h 108"/>
                <a:gd name="T50" fmla="*/ 0 w 104"/>
                <a:gd name="T51" fmla="*/ 0 h 108"/>
                <a:gd name="T52" fmla="*/ 0 w 104"/>
                <a:gd name="T53" fmla="*/ 0 h 108"/>
                <a:gd name="T54" fmla="*/ 0 w 104"/>
                <a:gd name="T55" fmla="*/ 0 h 108"/>
                <a:gd name="T56" fmla="*/ 0 w 104"/>
                <a:gd name="T57" fmla="*/ 0 h 108"/>
                <a:gd name="T58" fmla="*/ 0 w 104"/>
                <a:gd name="T59" fmla="*/ 0 h 108"/>
                <a:gd name="T60" fmla="*/ 0 w 104"/>
                <a:gd name="T61" fmla="*/ 0 h 108"/>
                <a:gd name="T62" fmla="*/ 0 w 104"/>
                <a:gd name="T63" fmla="*/ 0 h 108"/>
                <a:gd name="T64" fmla="*/ 0 w 104"/>
                <a:gd name="T65" fmla="*/ 0 h 108"/>
                <a:gd name="T66" fmla="*/ 0 w 104"/>
                <a:gd name="T67" fmla="*/ 0 h 108"/>
                <a:gd name="T68" fmla="*/ 0 w 104"/>
                <a:gd name="T69" fmla="*/ 0 h 108"/>
                <a:gd name="T70" fmla="*/ 0 w 104"/>
                <a:gd name="T71" fmla="*/ 0 h 108"/>
                <a:gd name="T72" fmla="*/ 0 w 104"/>
                <a:gd name="T73" fmla="*/ 0 h 108"/>
                <a:gd name="T74" fmla="*/ 0 w 104"/>
                <a:gd name="T75" fmla="*/ 0 h 108"/>
                <a:gd name="T76" fmla="*/ 0 w 104"/>
                <a:gd name="T77" fmla="*/ 0 h 108"/>
                <a:gd name="T78" fmla="*/ 0 w 104"/>
                <a:gd name="T79" fmla="*/ 0 h 108"/>
                <a:gd name="T80" fmla="*/ 0 w 104"/>
                <a:gd name="T81" fmla="*/ 0 h 108"/>
                <a:gd name="T82" fmla="*/ 0 w 104"/>
                <a:gd name="T83" fmla="*/ 0 h 108"/>
                <a:gd name="T84" fmla="*/ 0 w 104"/>
                <a:gd name="T85" fmla="*/ 0 h 108"/>
                <a:gd name="T86" fmla="*/ 0 w 104"/>
                <a:gd name="T87" fmla="*/ 0 h 108"/>
                <a:gd name="T88" fmla="*/ 0 w 104"/>
                <a:gd name="T89" fmla="*/ 0 h 108"/>
                <a:gd name="T90" fmla="*/ 0 w 104"/>
                <a:gd name="T91" fmla="*/ 0 h 1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4" h="108">
                  <a:moveTo>
                    <a:pt x="51" y="18"/>
                  </a:moveTo>
                  <a:lnTo>
                    <a:pt x="41" y="19"/>
                  </a:lnTo>
                  <a:lnTo>
                    <a:pt x="32" y="25"/>
                  </a:lnTo>
                  <a:lnTo>
                    <a:pt x="25" y="33"/>
                  </a:lnTo>
                  <a:lnTo>
                    <a:pt x="21" y="43"/>
                  </a:lnTo>
                  <a:lnTo>
                    <a:pt x="20" y="54"/>
                  </a:lnTo>
                  <a:lnTo>
                    <a:pt x="21" y="65"/>
                  </a:lnTo>
                  <a:lnTo>
                    <a:pt x="25" y="76"/>
                  </a:lnTo>
                  <a:lnTo>
                    <a:pt x="32" y="84"/>
                  </a:lnTo>
                  <a:lnTo>
                    <a:pt x="41" y="90"/>
                  </a:lnTo>
                  <a:lnTo>
                    <a:pt x="51" y="91"/>
                  </a:lnTo>
                  <a:lnTo>
                    <a:pt x="64" y="90"/>
                  </a:lnTo>
                  <a:lnTo>
                    <a:pt x="74" y="84"/>
                  </a:lnTo>
                  <a:lnTo>
                    <a:pt x="79" y="76"/>
                  </a:lnTo>
                  <a:lnTo>
                    <a:pt x="84" y="65"/>
                  </a:lnTo>
                  <a:lnTo>
                    <a:pt x="85" y="54"/>
                  </a:lnTo>
                  <a:lnTo>
                    <a:pt x="84" y="42"/>
                  </a:lnTo>
                  <a:lnTo>
                    <a:pt x="79" y="33"/>
                  </a:lnTo>
                  <a:lnTo>
                    <a:pt x="72" y="25"/>
                  </a:lnTo>
                  <a:lnTo>
                    <a:pt x="63" y="19"/>
                  </a:lnTo>
                  <a:lnTo>
                    <a:pt x="51" y="18"/>
                  </a:lnTo>
                  <a:close/>
                  <a:moveTo>
                    <a:pt x="48" y="0"/>
                  </a:moveTo>
                  <a:lnTo>
                    <a:pt x="62" y="3"/>
                  </a:lnTo>
                  <a:lnTo>
                    <a:pt x="75" y="10"/>
                  </a:lnTo>
                  <a:lnTo>
                    <a:pt x="84" y="20"/>
                  </a:lnTo>
                  <a:lnTo>
                    <a:pt x="84" y="3"/>
                  </a:lnTo>
                  <a:lnTo>
                    <a:pt x="104" y="3"/>
                  </a:lnTo>
                  <a:lnTo>
                    <a:pt x="104" y="105"/>
                  </a:lnTo>
                  <a:lnTo>
                    <a:pt x="84" y="105"/>
                  </a:lnTo>
                  <a:lnTo>
                    <a:pt x="84" y="90"/>
                  </a:lnTo>
                  <a:lnTo>
                    <a:pt x="75" y="100"/>
                  </a:lnTo>
                  <a:lnTo>
                    <a:pt x="63" y="106"/>
                  </a:lnTo>
                  <a:lnTo>
                    <a:pt x="49" y="108"/>
                  </a:lnTo>
                  <a:lnTo>
                    <a:pt x="34" y="107"/>
                  </a:lnTo>
                  <a:lnTo>
                    <a:pt x="22" y="101"/>
                  </a:lnTo>
                  <a:lnTo>
                    <a:pt x="13" y="92"/>
                  </a:lnTo>
                  <a:lnTo>
                    <a:pt x="6" y="80"/>
                  </a:lnTo>
                  <a:lnTo>
                    <a:pt x="1" y="68"/>
                  </a:lnTo>
                  <a:lnTo>
                    <a:pt x="0" y="54"/>
                  </a:lnTo>
                  <a:lnTo>
                    <a:pt x="1" y="38"/>
                  </a:lnTo>
                  <a:lnTo>
                    <a:pt x="8" y="22"/>
                  </a:lnTo>
                  <a:lnTo>
                    <a:pt x="19" y="11"/>
                  </a:lnTo>
                  <a:lnTo>
                    <a:pt x="32" y="3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4484" y="3226"/>
              <a:ext cx="9" cy="15"/>
            </a:xfrm>
            <a:custGeom>
              <a:avLst/>
              <a:gdLst>
                <a:gd name="T0" fmla="*/ 0 w 65"/>
                <a:gd name="T1" fmla="*/ 0 h 105"/>
                <a:gd name="T2" fmla="*/ 0 w 65"/>
                <a:gd name="T3" fmla="*/ 0 h 105"/>
                <a:gd name="T4" fmla="*/ 0 w 65"/>
                <a:gd name="T5" fmla="*/ 0 h 105"/>
                <a:gd name="T6" fmla="*/ 0 w 65"/>
                <a:gd name="T7" fmla="*/ 0 h 105"/>
                <a:gd name="T8" fmla="*/ 0 w 65"/>
                <a:gd name="T9" fmla="*/ 0 h 105"/>
                <a:gd name="T10" fmla="*/ 0 w 65"/>
                <a:gd name="T11" fmla="*/ 0 h 105"/>
                <a:gd name="T12" fmla="*/ 0 w 65"/>
                <a:gd name="T13" fmla="*/ 0 h 105"/>
                <a:gd name="T14" fmla="*/ 0 w 65"/>
                <a:gd name="T15" fmla="*/ 0 h 105"/>
                <a:gd name="T16" fmla="*/ 0 w 65"/>
                <a:gd name="T17" fmla="*/ 0 h 105"/>
                <a:gd name="T18" fmla="*/ 0 w 65"/>
                <a:gd name="T19" fmla="*/ 0 h 105"/>
                <a:gd name="T20" fmla="*/ 0 w 65"/>
                <a:gd name="T21" fmla="*/ 0 h 105"/>
                <a:gd name="T22" fmla="*/ 0 w 65"/>
                <a:gd name="T23" fmla="*/ 0 h 105"/>
                <a:gd name="T24" fmla="*/ 0 w 65"/>
                <a:gd name="T25" fmla="*/ 0 h 105"/>
                <a:gd name="T26" fmla="*/ 0 w 65"/>
                <a:gd name="T27" fmla="*/ 0 h 105"/>
                <a:gd name="T28" fmla="*/ 0 w 65"/>
                <a:gd name="T29" fmla="*/ 0 h 105"/>
                <a:gd name="T30" fmla="*/ 0 w 65"/>
                <a:gd name="T31" fmla="*/ 0 h 105"/>
                <a:gd name="T32" fmla="*/ 0 w 65"/>
                <a:gd name="T33" fmla="*/ 0 h 105"/>
                <a:gd name="T34" fmla="*/ 0 w 65"/>
                <a:gd name="T35" fmla="*/ 0 h 105"/>
                <a:gd name="T36" fmla="*/ 0 w 65"/>
                <a:gd name="T37" fmla="*/ 0 h 105"/>
                <a:gd name="T38" fmla="*/ 0 w 65"/>
                <a:gd name="T39" fmla="*/ 0 h 105"/>
                <a:gd name="T40" fmla="*/ 0 w 65"/>
                <a:gd name="T41" fmla="*/ 0 h 105"/>
                <a:gd name="T42" fmla="*/ 0 w 65"/>
                <a:gd name="T43" fmla="*/ 0 h 1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5" h="105">
                  <a:moveTo>
                    <a:pt x="48" y="0"/>
                  </a:moveTo>
                  <a:lnTo>
                    <a:pt x="54" y="0"/>
                  </a:lnTo>
                  <a:lnTo>
                    <a:pt x="60" y="3"/>
                  </a:lnTo>
                  <a:lnTo>
                    <a:pt x="65" y="5"/>
                  </a:lnTo>
                  <a:lnTo>
                    <a:pt x="55" y="22"/>
                  </a:lnTo>
                  <a:lnTo>
                    <a:pt x="52" y="20"/>
                  </a:lnTo>
                  <a:lnTo>
                    <a:pt x="48" y="19"/>
                  </a:lnTo>
                  <a:lnTo>
                    <a:pt x="44" y="19"/>
                  </a:lnTo>
                  <a:lnTo>
                    <a:pt x="33" y="21"/>
                  </a:lnTo>
                  <a:lnTo>
                    <a:pt x="26" y="27"/>
                  </a:lnTo>
                  <a:lnTo>
                    <a:pt x="22" y="35"/>
                  </a:lnTo>
                  <a:lnTo>
                    <a:pt x="20" y="44"/>
                  </a:lnTo>
                  <a:lnTo>
                    <a:pt x="19" y="55"/>
                  </a:lnTo>
                  <a:lnTo>
                    <a:pt x="19" y="105"/>
                  </a:lnTo>
                  <a:lnTo>
                    <a:pt x="0" y="105"/>
                  </a:lnTo>
                  <a:lnTo>
                    <a:pt x="0" y="3"/>
                  </a:lnTo>
                  <a:lnTo>
                    <a:pt x="19" y="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6" y="10"/>
                  </a:lnTo>
                  <a:lnTo>
                    <a:pt x="37" y="3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4494" y="3220"/>
              <a:ext cx="7" cy="21"/>
            </a:xfrm>
            <a:custGeom>
              <a:avLst/>
              <a:gdLst>
                <a:gd name="T0" fmla="*/ 0 w 50"/>
                <a:gd name="T1" fmla="*/ 0 h 141"/>
                <a:gd name="T2" fmla="*/ 0 w 50"/>
                <a:gd name="T3" fmla="*/ 0 h 141"/>
                <a:gd name="T4" fmla="*/ 0 w 50"/>
                <a:gd name="T5" fmla="*/ 0 h 141"/>
                <a:gd name="T6" fmla="*/ 0 w 50"/>
                <a:gd name="T7" fmla="*/ 0 h 141"/>
                <a:gd name="T8" fmla="*/ 0 w 50"/>
                <a:gd name="T9" fmla="*/ 0 h 141"/>
                <a:gd name="T10" fmla="*/ 0 w 50"/>
                <a:gd name="T11" fmla="*/ 0 h 141"/>
                <a:gd name="T12" fmla="*/ 0 w 50"/>
                <a:gd name="T13" fmla="*/ 0 h 141"/>
                <a:gd name="T14" fmla="*/ 0 w 50"/>
                <a:gd name="T15" fmla="*/ 0 h 141"/>
                <a:gd name="T16" fmla="*/ 0 w 50"/>
                <a:gd name="T17" fmla="*/ 0 h 141"/>
                <a:gd name="T18" fmla="*/ 0 w 50"/>
                <a:gd name="T19" fmla="*/ 0 h 141"/>
                <a:gd name="T20" fmla="*/ 0 w 50"/>
                <a:gd name="T21" fmla="*/ 0 h 141"/>
                <a:gd name="T22" fmla="*/ 0 w 50"/>
                <a:gd name="T23" fmla="*/ 0 h 141"/>
                <a:gd name="T24" fmla="*/ 0 w 50"/>
                <a:gd name="T25" fmla="*/ 0 h 1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41">
                  <a:moveTo>
                    <a:pt x="11" y="0"/>
                  </a:moveTo>
                  <a:lnTo>
                    <a:pt x="30" y="0"/>
                  </a:lnTo>
                  <a:lnTo>
                    <a:pt x="30" y="39"/>
                  </a:lnTo>
                  <a:lnTo>
                    <a:pt x="50" y="39"/>
                  </a:lnTo>
                  <a:lnTo>
                    <a:pt x="50" y="57"/>
                  </a:lnTo>
                  <a:lnTo>
                    <a:pt x="30" y="57"/>
                  </a:lnTo>
                  <a:lnTo>
                    <a:pt x="30" y="141"/>
                  </a:lnTo>
                  <a:lnTo>
                    <a:pt x="11" y="141"/>
                  </a:lnTo>
                  <a:lnTo>
                    <a:pt x="11" y="57"/>
                  </a:lnTo>
                  <a:lnTo>
                    <a:pt x="0" y="57"/>
                  </a:lnTo>
                  <a:lnTo>
                    <a:pt x="0" y="39"/>
                  </a:lnTo>
                  <a:lnTo>
                    <a:pt x="11" y="3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4502" y="3226"/>
              <a:ext cx="13" cy="15"/>
            </a:xfrm>
            <a:custGeom>
              <a:avLst/>
              <a:gdLst>
                <a:gd name="T0" fmla="*/ 0 w 88"/>
                <a:gd name="T1" fmla="*/ 0 h 105"/>
                <a:gd name="T2" fmla="*/ 0 w 88"/>
                <a:gd name="T3" fmla="*/ 0 h 105"/>
                <a:gd name="T4" fmla="*/ 0 w 88"/>
                <a:gd name="T5" fmla="*/ 0 h 105"/>
                <a:gd name="T6" fmla="*/ 0 w 88"/>
                <a:gd name="T7" fmla="*/ 0 h 105"/>
                <a:gd name="T8" fmla="*/ 0 w 88"/>
                <a:gd name="T9" fmla="*/ 0 h 105"/>
                <a:gd name="T10" fmla="*/ 0 w 88"/>
                <a:gd name="T11" fmla="*/ 0 h 105"/>
                <a:gd name="T12" fmla="*/ 0 w 88"/>
                <a:gd name="T13" fmla="*/ 0 h 105"/>
                <a:gd name="T14" fmla="*/ 0 w 88"/>
                <a:gd name="T15" fmla="*/ 0 h 105"/>
                <a:gd name="T16" fmla="*/ 0 w 88"/>
                <a:gd name="T17" fmla="*/ 0 h 105"/>
                <a:gd name="T18" fmla="*/ 0 w 88"/>
                <a:gd name="T19" fmla="*/ 0 h 105"/>
                <a:gd name="T20" fmla="*/ 0 w 88"/>
                <a:gd name="T21" fmla="*/ 0 h 105"/>
                <a:gd name="T22" fmla="*/ 0 w 88"/>
                <a:gd name="T23" fmla="*/ 0 h 105"/>
                <a:gd name="T24" fmla="*/ 0 w 88"/>
                <a:gd name="T25" fmla="*/ 0 h 105"/>
                <a:gd name="T26" fmla="*/ 0 w 88"/>
                <a:gd name="T27" fmla="*/ 0 h 105"/>
                <a:gd name="T28" fmla="*/ 0 w 88"/>
                <a:gd name="T29" fmla="*/ 0 h 105"/>
                <a:gd name="T30" fmla="*/ 0 w 88"/>
                <a:gd name="T31" fmla="*/ 0 h 105"/>
                <a:gd name="T32" fmla="*/ 0 w 88"/>
                <a:gd name="T33" fmla="*/ 0 h 105"/>
                <a:gd name="T34" fmla="*/ 0 w 88"/>
                <a:gd name="T35" fmla="*/ 0 h 105"/>
                <a:gd name="T36" fmla="*/ 0 w 88"/>
                <a:gd name="T37" fmla="*/ 0 h 105"/>
                <a:gd name="T38" fmla="*/ 0 w 88"/>
                <a:gd name="T39" fmla="*/ 0 h 105"/>
                <a:gd name="T40" fmla="*/ 0 w 88"/>
                <a:gd name="T41" fmla="*/ 0 h 105"/>
                <a:gd name="T42" fmla="*/ 0 w 88"/>
                <a:gd name="T43" fmla="*/ 0 h 105"/>
                <a:gd name="T44" fmla="*/ 0 w 88"/>
                <a:gd name="T45" fmla="*/ 0 h 105"/>
                <a:gd name="T46" fmla="*/ 0 w 88"/>
                <a:gd name="T47" fmla="*/ 0 h 105"/>
                <a:gd name="T48" fmla="*/ 0 w 88"/>
                <a:gd name="T49" fmla="*/ 0 h 105"/>
                <a:gd name="T50" fmla="*/ 0 w 88"/>
                <a:gd name="T51" fmla="*/ 0 h 105"/>
                <a:gd name="T52" fmla="*/ 0 w 88"/>
                <a:gd name="T53" fmla="*/ 0 h 105"/>
                <a:gd name="T54" fmla="*/ 0 w 88"/>
                <a:gd name="T55" fmla="*/ 0 h 105"/>
                <a:gd name="T56" fmla="*/ 0 w 88"/>
                <a:gd name="T57" fmla="*/ 0 h 105"/>
                <a:gd name="T58" fmla="*/ 0 w 88"/>
                <a:gd name="T59" fmla="*/ 0 h 1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8" h="105">
                  <a:moveTo>
                    <a:pt x="51" y="0"/>
                  </a:moveTo>
                  <a:lnTo>
                    <a:pt x="64" y="2"/>
                  </a:lnTo>
                  <a:lnTo>
                    <a:pt x="73" y="6"/>
                  </a:lnTo>
                  <a:lnTo>
                    <a:pt x="80" y="13"/>
                  </a:lnTo>
                  <a:lnTo>
                    <a:pt x="85" y="21"/>
                  </a:lnTo>
                  <a:lnTo>
                    <a:pt x="87" y="33"/>
                  </a:lnTo>
                  <a:lnTo>
                    <a:pt x="88" y="44"/>
                  </a:lnTo>
                  <a:lnTo>
                    <a:pt x="88" y="105"/>
                  </a:lnTo>
                  <a:lnTo>
                    <a:pt x="69" y="105"/>
                  </a:lnTo>
                  <a:lnTo>
                    <a:pt x="69" y="47"/>
                  </a:lnTo>
                  <a:lnTo>
                    <a:pt x="68" y="38"/>
                  </a:lnTo>
                  <a:lnTo>
                    <a:pt x="66" y="29"/>
                  </a:lnTo>
                  <a:lnTo>
                    <a:pt x="62" y="22"/>
                  </a:lnTo>
                  <a:lnTo>
                    <a:pt x="56" y="19"/>
                  </a:lnTo>
                  <a:lnTo>
                    <a:pt x="45" y="18"/>
                  </a:lnTo>
                  <a:lnTo>
                    <a:pt x="35" y="19"/>
                  </a:lnTo>
                  <a:lnTo>
                    <a:pt x="28" y="24"/>
                  </a:lnTo>
                  <a:lnTo>
                    <a:pt x="23" y="31"/>
                  </a:lnTo>
                  <a:lnTo>
                    <a:pt x="21" y="40"/>
                  </a:lnTo>
                  <a:lnTo>
                    <a:pt x="20" y="49"/>
                  </a:lnTo>
                  <a:lnTo>
                    <a:pt x="20" y="58"/>
                  </a:lnTo>
                  <a:lnTo>
                    <a:pt x="20" y="105"/>
                  </a:lnTo>
                  <a:lnTo>
                    <a:pt x="0" y="105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9" y="7"/>
                  </a:lnTo>
                  <a:lnTo>
                    <a:pt x="40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Freeform 35"/>
            <p:cNvSpPr>
              <a:spLocks noEditPoints="1"/>
            </p:cNvSpPr>
            <p:nvPr/>
          </p:nvSpPr>
          <p:spPr bwMode="auto">
            <a:xfrm>
              <a:off x="4518" y="3226"/>
              <a:ext cx="14" cy="15"/>
            </a:xfrm>
            <a:custGeom>
              <a:avLst/>
              <a:gdLst>
                <a:gd name="T0" fmla="*/ 0 w 98"/>
                <a:gd name="T1" fmla="*/ 0 h 108"/>
                <a:gd name="T2" fmla="*/ 0 w 98"/>
                <a:gd name="T3" fmla="*/ 0 h 108"/>
                <a:gd name="T4" fmla="*/ 0 w 98"/>
                <a:gd name="T5" fmla="*/ 0 h 108"/>
                <a:gd name="T6" fmla="*/ 0 w 98"/>
                <a:gd name="T7" fmla="*/ 0 h 108"/>
                <a:gd name="T8" fmla="*/ 0 w 98"/>
                <a:gd name="T9" fmla="*/ 0 h 108"/>
                <a:gd name="T10" fmla="*/ 0 w 98"/>
                <a:gd name="T11" fmla="*/ 0 h 108"/>
                <a:gd name="T12" fmla="*/ 0 w 98"/>
                <a:gd name="T13" fmla="*/ 0 h 108"/>
                <a:gd name="T14" fmla="*/ 0 w 98"/>
                <a:gd name="T15" fmla="*/ 0 h 108"/>
                <a:gd name="T16" fmla="*/ 0 w 98"/>
                <a:gd name="T17" fmla="*/ 0 h 108"/>
                <a:gd name="T18" fmla="*/ 0 w 98"/>
                <a:gd name="T19" fmla="*/ 0 h 108"/>
                <a:gd name="T20" fmla="*/ 0 w 98"/>
                <a:gd name="T21" fmla="*/ 0 h 108"/>
                <a:gd name="T22" fmla="*/ 0 w 98"/>
                <a:gd name="T23" fmla="*/ 0 h 108"/>
                <a:gd name="T24" fmla="*/ 0 w 98"/>
                <a:gd name="T25" fmla="*/ 0 h 108"/>
                <a:gd name="T26" fmla="*/ 0 w 98"/>
                <a:gd name="T27" fmla="*/ 0 h 108"/>
                <a:gd name="T28" fmla="*/ 0 w 98"/>
                <a:gd name="T29" fmla="*/ 0 h 108"/>
                <a:gd name="T30" fmla="*/ 0 w 98"/>
                <a:gd name="T31" fmla="*/ 0 h 108"/>
                <a:gd name="T32" fmla="*/ 0 w 98"/>
                <a:gd name="T33" fmla="*/ 0 h 108"/>
                <a:gd name="T34" fmla="*/ 0 w 98"/>
                <a:gd name="T35" fmla="*/ 0 h 108"/>
                <a:gd name="T36" fmla="*/ 0 w 98"/>
                <a:gd name="T37" fmla="*/ 0 h 108"/>
                <a:gd name="T38" fmla="*/ 0 w 98"/>
                <a:gd name="T39" fmla="*/ 0 h 108"/>
                <a:gd name="T40" fmla="*/ 0 w 98"/>
                <a:gd name="T41" fmla="*/ 0 h 108"/>
                <a:gd name="T42" fmla="*/ 0 w 98"/>
                <a:gd name="T43" fmla="*/ 0 h 108"/>
                <a:gd name="T44" fmla="*/ 0 w 98"/>
                <a:gd name="T45" fmla="*/ 0 h 108"/>
                <a:gd name="T46" fmla="*/ 0 w 98"/>
                <a:gd name="T47" fmla="*/ 0 h 108"/>
                <a:gd name="T48" fmla="*/ 0 w 98"/>
                <a:gd name="T49" fmla="*/ 0 h 108"/>
                <a:gd name="T50" fmla="*/ 0 w 98"/>
                <a:gd name="T51" fmla="*/ 0 h 108"/>
                <a:gd name="T52" fmla="*/ 0 w 98"/>
                <a:gd name="T53" fmla="*/ 0 h 108"/>
                <a:gd name="T54" fmla="*/ 0 w 98"/>
                <a:gd name="T55" fmla="*/ 0 h 108"/>
                <a:gd name="T56" fmla="*/ 0 w 98"/>
                <a:gd name="T57" fmla="*/ 0 h 108"/>
                <a:gd name="T58" fmla="*/ 0 w 98"/>
                <a:gd name="T59" fmla="*/ 0 h 108"/>
                <a:gd name="T60" fmla="*/ 0 w 98"/>
                <a:gd name="T61" fmla="*/ 0 h 108"/>
                <a:gd name="T62" fmla="*/ 0 w 98"/>
                <a:gd name="T63" fmla="*/ 0 h 108"/>
                <a:gd name="T64" fmla="*/ 0 w 98"/>
                <a:gd name="T65" fmla="*/ 0 h 108"/>
                <a:gd name="T66" fmla="*/ 0 w 98"/>
                <a:gd name="T67" fmla="*/ 0 h 108"/>
                <a:gd name="T68" fmla="*/ 0 w 98"/>
                <a:gd name="T69" fmla="*/ 0 h 108"/>
                <a:gd name="T70" fmla="*/ 0 w 98"/>
                <a:gd name="T71" fmla="*/ 0 h 108"/>
                <a:gd name="T72" fmla="*/ 0 w 98"/>
                <a:gd name="T73" fmla="*/ 0 h 108"/>
                <a:gd name="T74" fmla="*/ 0 w 98"/>
                <a:gd name="T75" fmla="*/ 0 h 108"/>
                <a:gd name="T76" fmla="*/ 0 w 98"/>
                <a:gd name="T77" fmla="*/ 0 h 108"/>
                <a:gd name="T78" fmla="*/ 0 w 98"/>
                <a:gd name="T79" fmla="*/ 0 h 108"/>
                <a:gd name="T80" fmla="*/ 0 w 98"/>
                <a:gd name="T81" fmla="*/ 0 h 108"/>
                <a:gd name="T82" fmla="*/ 0 w 98"/>
                <a:gd name="T83" fmla="*/ 0 h 108"/>
                <a:gd name="T84" fmla="*/ 0 w 98"/>
                <a:gd name="T85" fmla="*/ 0 h 10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8" h="108">
                  <a:moveTo>
                    <a:pt x="50" y="17"/>
                  </a:moveTo>
                  <a:lnTo>
                    <a:pt x="40" y="19"/>
                  </a:lnTo>
                  <a:lnTo>
                    <a:pt x="30" y="25"/>
                  </a:lnTo>
                  <a:lnTo>
                    <a:pt x="24" y="33"/>
                  </a:lnTo>
                  <a:lnTo>
                    <a:pt x="21" y="42"/>
                  </a:lnTo>
                  <a:lnTo>
                    <a:pt x="78" y="42"/>
                  </a:lnTo>
                  <a:lnTo>
                    <a:pt x="76" y="32"/>
                  </a:lnTo>
                  <a:lnTo>
                    <a:pt x="70" y="24"/>
                  </a:lnTo>
                  <a:lnTo>
                    <a:pt x="61" y="19"/>
                  </a:lnTo>
                  <a:lnTo>
                    <a:pt x="50" y="17"/>
                  </a:lnTo>
                  <a:close/>
                  <a:moveTo>
                    <a:pt x="50" y="0"/>
                  </a:moveTo>
                  <a:lnTo>
                    <a:pt x="65" y="2"/>
                  </a:lnTo>
                  <a:lnTo>
                    <a:pt x="77" y="7"/>
                  </a:lnTo>
                  <a:lnTo>
                    <a:pt x="86" y="15"/>
                  </a:lnTo>
                  <a:lnTo>
                    <a:pt x="93" y="27"/>
                  </a:lnTo>
                  <a:lnTo>
                    <a:pt x="97" y="40"/>
                  </a:lnTo>
                  <a:lnTo>
                    <a:pt x="98" y="55"/>
                  </a:lnTo>
                  <a:lnTo>
                    <a:pt x="98" y="57"/>
                  </a:lnTo>
                  <a:lnTo>
                    <a:pt x="20" y="57"/>
                  </a:lnTo>
                  <a:lnTo>
                    <a:pt x="22" y="70"/>
                  </a:lnTo>
                  <a:lnTo>
                    <a:pt x="28" y="80"/>
                  </a:lnTo>
                  <a:lnTo>
                    <a:pt x="38" y="89"/>
                  </a:lnTo>
                  <a:lnTo>
                    <a:pt x="51" y="91"/>
                  </a:lnTo>
                  <a:lnTo>
                    <a:pt x="61" y="90"/>
                  </a:lnTo>
                  <a:lnTo>
                    <a:pt x="69" y="86"/>
                  </a:lnTo>
                  <a:lnTo>
                    <a:pt x="76" y="79"/>
                  </a:lnTo>
                  <a:lnTo>
                    <a:pt x="81" y="71"/>
                  </a:lnTo>
                  <a:lnTo>
                    <a:pt x="98" y="80"/>
                  </a:lnTo>
                  <a:lnTo>
                    <a:pt x="90" y="93"/>
                  </a:lnTo>
                  <a:lnTo>
                    <a:pt x="78" y="101"/>
                  </a:lnTo>
                  <a:lnTo>
                    <a:pt x="65" y="107"/>
                  </a:lnTo>
                  <a:lnTo>
                    <a:pt x="50" y="108"/>
                  </a:lnTo>
                  <a:lnTo>
                    <a:pt x="34" y="106"/>
                  </a:lnTo>
                  <a:lnTo>
                    <a:pt x="20" y="99"/>
                  </a:lnTo>
                  <a:lnTo>
                    <a:pt x="9" y="87"/>
                  </a:lnTo>
                  <a:lnTo>
                    <a:pt x="2" y="72"/>
                  </a:lnTo>
                  <a:lnTo>
                    <a:pt x="0" y="55"/>
                  </a:lnTo>
                  <a:lnTo>
                    <a:pt x="1" y="40"/>
                  </a:lnTo>
                  <a:lnTo>
                    <a:pt x="6" y="27"/>
                  </a:lnTo>
                  <a:lnTo>
                    <a:pt x="13" y="15"/>
                  </a:lnTo>
                  <a:lnTo>
                    <a:pt x="22" y="7"/>
                  </a:lnTo>
                  <a:lnTo>
                    <a:pt x="35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4534" y="3226"/>
              <a:ext cx="10" cy="15"/>
            </a:xfrm>
            <a:custGeom>
              <a:avLst/>
              <a:gdLst>
                <a:gd name="T0" fmla="*/ 0 w 65"/>
                <a:gd name="T1" fmla="*/ 0 h 105"/>
                <a:gd name="T2" fmla="*/ 0 w 65"/>
                <a:gd name="T3" fmla="*/ 0 h 105"/>
                <a:gd name="T4" fmla="*/ 0 w 65"/>
                <a:gd name="T5" fmla="*/ 0 h 105"/>
                <a:gd name="T6" fmla="*/ 0 w 65"/>
                <a:gd name="T7" fmla="*/ 0 h 105"/>
                <a:gd name="T8" fmla="*/ 0 w 65"/>
                <a:gd name="T9" fmla="*/ 0 h 105"/>
                <a:gd name="T10" fmla="*/ 0 w 65"/>
                <a:gd name="T11" fmla="*/ 0 h 105"/>
                <a:gd name="T12" fmla="*/ 0 w 65"/>
                <a:gd name="T13" fmla="*/ 0 h 105"/>
                <a:gd name="T14" fmla="*/ 0 w 65"/>
                <a:gd name="T15" fmla="*/ 0 h 105"/>
                <a:gd name="T16" fmla="*/ 0 w 65"/>
                <a:gd name="T17" fmla="*/ 0 h 105"/>
                <a:gd name="T18" fmla="*/ 0 w 65"/>
                <a:gd name="T19" fmla="*/ 0 h 105"/>
                <a:gd name="T20" fmla="*/ 0 w 65"/>
                <a:gd name="T21" fmla="*/ 0 h 105"/>
                <a:gd name="T22" fmla="*/ 0 w 65"/>
                <a:gd name="T23" fmla="*/ 0 h 105"/>
                <a:gd name="T24" fmla="*/ 0 w 65"/>
                <a:gd name="T25" fmla="*/ 0 h 105"/>
                <a:gd name="T26" fmla="*/ 0 w 65"/>
                <a:gd name="T27" fmla="*/ 0 h 105"/>
                <a:gd name="T28" fmla="*/ 0 w 65"/>
                <a:gd name="T29" fmla="*/ 0 h 105"/>
                <a:gd name="T30" fmla="*/ 0 w 65"/>
                <a:gd name="T31" fmla="*/ 0 h 105"/>
                <a:gd name="T32" fmla="*/ 0 w 65"/>
                <a:gd name="T33" fmla="*/ 0 h 105"/>
                <a:gd name="T34" fmla="*/ 0 w 65"/>
                <a:gd name="T35" fmla="*/ 0 h 105"/>
                <a:gd name="T36" fmla="*/ 0 w 65"/>
                <a:gd name="T37" fmla="*/ 0 h 105"/>
                <a:gd name="T38" fmla="*/ 0 w 65"/>
                <a:gd name="T39" fmla="*/ 0 h 105"/>
                <a:gd name="T40" fmla="*/ 0 w 65"/>
                <a:gd name="T41" fmla="*/ 0 h 105"/>
                <a:gd name="T42" fmla="*/ 0 w 65"/>
                <a:gd name="T43" fmla="*/ 0 h 1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5" h="105">
                  <a:moveTo>
                    <a:pt x="49" y="0"/>
                  </a:moveTo>
                  <a:lnTo>
                    <a:pt x="55" y="0"/>
                  </a:lnTo>
                  <a:lnTo>
                    <a:pt x="60" y="3"/>
                  </a:lnTo>
                  <a:lnTo>
                    <a:pt x="65" y="5"/>
                  </a:lnTo>
                  <a:lnTo>
                    <a:pt x="56" y="22"/>
                  </a:lnTo>
                  <a:lnTo>
                    <a:pt x="53" y="20"/>
                  </a:lnTo>
                  <a:lnTo>
                    <a:pt x="48" y="19"/>
                  </a:lnTo>
                  <a:lnTo>
                    <a:pt x="45" y="19"/>
                  </a:lnTo>
                  <a:lnTo>
                    <a:pt x="33" y="21"/>
                  </a:lnTo>
                  <a:lnTo>
                    <a:pt x="26" y="27"/>
                  </a:lnTo>
                  <a:lnTo>
                    <a:pt x="22" y="35"/>
                  </a:lnTo>
                  <a:lnTo>
                    <a:pt x="20" y="44"/>
                  </a:lnTo>
                  <a:lnTo>
                    <a:pt x="20" y="55"/>
                  </a:lnTo>
                  <a:lnTo>
                    <a:pt x="20" y="105"/>
                  </a:lnTo>
                  <a:lnTo>
                    <a:pt x="0" y="105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0"/>
                  </a:lnTo>
                  <a:lnTo>
                    <a:pt x="21" y="20"/>
                  </a:lnTo>
                  <a:lnTo>
                    <a:pt x="27" y="10"/>
                  </a:lnTo>
                  <a:lnTo>
                    <a:pt x="36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4553" y="3213"/>
              <a:ext cx="8" cy="28"/>
            </a:xfrm>
            <a:custGeom>
              <a:avLst/>
              <a:gdLst>
                <a:gd name="T0" fmla="*/ 0 w 56"/>
                <a:gd name="T1" fmla="*/ 0 h 192"/>
                <a:gd name="T2" fmla="*/ 0 w 56"/>
                <a:gd name="T3" fmla="*/ 0 h 192"/>
                <a:gd name="T4" fmla="*/ 0 w 56"/>
                <a:gd name="T5" fmla="*/ 0 h 192"/>
                <a:gd name="T6" fmla="*/ 0 w 56"/>
                <a:gd name="T7" fmla="*/ 0 h 192"/>
                <a:gd name="T8" fmla="*/ 0 w 56"/>
                <a:gd name="T9" fmla="*/ 0 h 192"/>
                <a:gd name="T10" fmla="*/ 0 w 56"/>
                <a:gd name="T11" fmla="*/ 0 h 192"/>
                <a:gd name="T12" fmla="*/ 0 w 56"/>
                <a:gd name="T13" fmla="*/ 0 h 192"/>
                <a:gd name="T14" fmla="*/ 0 w 56"/>
                <a:gd name="T15" fmla="*/ 0 h 192"/>
                <a:gd name="T16" fmla="*/ 0 w 56"/>
                <a:gd name="T17" fmla="*/ 0 h 192"/>
                <a:gd name="T18" fmla="*/ 0 w 56"/>
                <a:gd name="T19" fmla="*/ 0 h 192"/>
                <a:gd name="T20" fmla="*/ 0 w 56"/>
                <a:gd name="T21" fmla="*/ 0 h 192"/>
                <a:gd name="T22" fmla="*/ 0 w 56"/>
                <a:gd name="T23" fmla="*/ 0 h 192"/>
                <a:gd name="T24" fmla="*/ 0 w 56"/>
                <a:gd name="T25" fmla="*/ 0 h 192"/>
                <a:gd name="T26" fmla="*/ 0 w 56"/>
                <a:gd name="T27" fmla="*/ 0 h 192"/>
                <a:gd name="T28" fmla="*/ 0 w 56"/>
                <a:gd name="T29" fmla="*/ 0 h 192"/>
                <a:gd name="T30" fmla="*/ 0 w 56"/>
                <a:gd name="T31" fmla="*/ 0 h 192"/>
                <a:gd name="T32" fmla="*/ 0 w 56"/>
                <a:gd name="T33" fmla="*/ 0 h 192"/>
                <a:gd name="T34" fmla="*/ 0 w 56"/>
                <a:gd name="T35" fmla="*/ 0 h 192"/>
                <a:gd name="T36" fmla="*/ 0 w 56"/>
                <a:gd name="T37" fmla="*/ 0 h 192"/>
                <a:gd name="T38" fmla="*/ 0 w 56"/>
                <a:gd name="T39" fmla="*/ 0 h 192"/>
                <a:gd name="T40" fmla="*/ 0 w 56"/>
                <a:gd name="T41" fmla="*/ 0 h 192"/>
                <a:gd name="T42" fmla="*/ 0 w 56"/>
                <a:gd name="T43" fmla="*/ 0 h 192"/>
                <a:gd name="T44" fmla="*/ 0 w 56"/>
                <a:gd name="T45" fmla="*/ 0 h 192"/>
                <a:gd name="T46" fmla="*/ 0 w 56"/>
                <a:gd name="T47" fmla="*/ 0 h 192"/>
                <a:gd name="T48" fmla="*/ 0 w 56"/>
                <a:gd name="T49" fmla="*/ 0 h 192"/>
                <a:gd name="T50" fmla="*/ 0 w 56"/>
                <a:gd name="T51" fmla="*/ 0 h 192"/>
                <a:gd name="T52" fmla="*/ 0 w 56"/>
                <a:gd name="T53" fmla="*/ 0 h 192"/>
                <a:gd name="T54" fmla="*/ 0 w 56"/>
                <a:gd name="T55" fmla="*/ 0 h 19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6" h="192">
                  <a:moveTo>
                    <a:pt x="42" y="0"/>
                  </a:moveTo>
                  <a:lnTo>
                    <a:pt x="49" y="0"/>
                  </a:lnTo>
                  <a:lnTo>
                    <a:pt x="56" y="3"/>
                  </a:lnTo>
                  <a:lnTo>
                    <a:pt x="56" y="22"/>
                  </a:lnTo>
                  <a:lnTo>
                    <a:pt x="52" y="20"/>
                  </a:lnTo>
                  <a:lnTo>
                    <a:pt x="48" y="19"/>
                  </a:lnTo>
                  <a:lnTo>
                    <a:pt x="43" y="18"/>
                  </a:lnTo>
                  <a:lnTo>
                    <a:pt x="36" y="20"/>
                  </a:lnTo>
                  <a:lnTo>
                    <a:pt x="33" y="25"/>
                  </a:lnTo>
                  <a:lnTo>
                    <a:pt x="30" y="32"/>
                  </a:lnTo>
                  <a:lnTo>
                    <a:pt x="29" y="40"/>
                  </a:lnTo>
                  <a:lnTo>
                    <a:pt x="29" y="46"/>
                  </a:lnTo>
                  <a:lnTo>
                    <a:pt x="29" y="90"/>
                  </a:lnTo>
                  <a:lnTo>
                    <a:pt x="56" y="90"/>
                  </a:lnTo>
                  <a:lnTo>
                    <a:pt x="56" y="108"/>
                  </a:lnTo>
                  <a:lnTo>
                    <a:pt x="29" y="108"/>
                  </a:lnTo>
                  <a:lnTo>
                    <a:pt x="29" y="192"/>
                  </a:lnTo>
                  <a:lnTo>
                    <a:pt x="9" y="192"/>
                  </a:lnTo>
                  <a:lnTo>
                    <a:pt x="9" y="108"/>
                  </a:lnTo>
                  <a:lnTo>
                    <a:pt x="0" y="108"/>
                  </a:lnTo>
                  <a:lnTo>
                    <a:pt x="0" y="90"/>
                  </a:lnTo>
                  <a:lnTo>
                    <a:pt x="9" y="90"/>
                  </a:lnTo>
                  <a:lnTo>
                    <a:pt x="9" y="40"/>
                  </a:lnTo>
                  <a:lnTo>
                    <a:pt x="11" y="27"/>
                  </a:lnTo>
                  <a:lnTo>
                    <a:pt x="14" y="17"/>
                  </a:lnTo>
                  <a:lnTo>
                    <a:pt x="20" y="7"/>
                  </a:lnTo>
                  <a:lnTo>
                    <a:pt x="29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Freeform 38"/>
            <p:cNvSpPr>
              <a:spLocks noEditPoints="1"/>
            </p:cNvSpPr>
            <p:nvPr/>
          </p:nvSpPr>
          <p:spPr bwMode="auto">
            <a:xfrm>
              <a:off x="4561" y="3226"/>
              <a:ext cx="16" cy="15"/>
            </a:xfrm>
            <a:custGeom>
              <a:avLst/>
              <a:gdLst>
                <a:gd name="T0" fmla="*/ 0 w 110"/>
                <a:gd name="T1" fmla="*/ 0 h 108"/>
                <a:gd name="T2" fmla="*/ 0 w 110"/>
                <a:gd name="T3" fmla="*/ 0 h 108"/>
                <a:gd name="T4" fmla="*/ 0 w 110"/>
                <a:gd name="T5" fmla="*/ 0 h 108"/>
                <a:gd name="T6" fmla="*/ 0 w 110"/>
                <a:gd name="T7" fmla="*/ 0 h 108"/>
                <a:gd name="T8" fmla="*/ 0 w 110"/>
                <a:gd name="T9" fmla="*/ 0 h 108"/>
                <a:gd name="T10" fmla="*/ 0 w 110"/>
                <a:gd name="T11" fmla="*/ 0 h 108"/>
                <a:gd name="T12" fmla="*/ 0 w 110"/>
                <a:gd name="T13" fmla="*/ 0 h 108"/>
                <a:gd name="T14" fmla="*/ 0 w 110"/>
                <a:gd name="T15" fmla="*/ 0 h 108"/>
                <a:gd name="T16" fmla="*/ 0 w 110"/>
                <a:gd name="T17" fmla="*/ 0 h 108"/>
                <a:gd name="T18" fmla="*/ 0 w 110"/>
                <a:gd name="T19" fmla="*/ 0 h 108"/>
                <a:gd name="T20" fmla="*/ 0 w 110"/>
                <a:gd name="T21" fmla="*/ 0 h 108"/>
                <a:gd name="T22" fmla="*/ 0 w 110"/>
                <a:gd name="T23" fmla="*/ 0 h 108"/>
                <a:gd name="T24" fmla="*/ 0 w 110"/>
                <a:gd name="T25" fmla="*/ 0 h 108"/>
                <a:gd name="T26" fmla="*/ 0 w 110"/>
                <a:gd name="T27" fmla="*/ 0 h 108"/>
                <a:gd name="T28" fmla="*/ 0 w 110"/>
                <a:gd name="T29" fmla="*/ 0 h 108"/>
                <a:gd name="T30" fmla="*/ 0 w 110"/>
                <a:gd name="T31" fmla="*/ 0 h 108"/>
                <a:gd name="T32" fmla="*/ 0 w 110"/>
                <a:gd name="T33" fmla="*/ 0 h 108"/>
                <a:gd name="T34" fmla="*/ 0 w 110"/>
                <a:gd name="T35" fmla="*/ 0 h 108"/>
                <a:gd name="T36" fmla="*/ 0 w 110"/>
                <a:gd name="T37" fmla="*/ 0 h 108"/>
                <a:gd name="T38" fmla="*/ 0 w 110"/>
                <a:gd name="T39" fmla="*/ 0 h 108"/>
                <a:gd name="T40" fmla="*/ 0 w 110"/>
                <a:gd name="T41" fmla="*/ 0 h 108"/>
                <a:gd name="T42" fmla="*/ 0 w 110"/>
                <a:gd name="T43" fmla="*/ 0 h 108"/>
                <a:gd name="T44" fmla="*/ 0 w 110"/>
                <a:gd name="T45" fmla="*/ 0 h 108"/>
                <a:gd name="T46" fmla="*/ 0 w 110"/>
                <a:gd name="T47" fmla="*/ 0 h 108"/>
                <a:gd name="T48" fmla="*/ 0 w 110"/>
                <a:gd name="T49" fmla="*/ 0 h 108"/>
                <a:gd name="T50" fmla="*/ 0 w 110"/>
                <a:gd name="T51" fmla="*/ 0 h 108"/>
                <a:gd name="T52" fmla="*/ 0 w 110"/>
                <a:gd name="T53" fmla="*/ 0 h 108"/>
                <a:gd name="T54" fmla="*/ 0 w 110"/>
                <a:gd name="T55" fmla="*/ 0 h 108"/>
                <a:gd name="T56" fmla="*/ 0 w 110"/>
                <a:gd name="T57" fmla="*/ 0 h 108"/>
                <a:gd name="T58" fmla="*/ 0 w 110"/>
                <a:gd name="T59" fmla="*/ 0 h 108"/>
                <a:gd name="T60" fmla="*/ 0 w 110"/>
                <a:gd name="T61" fmla="*/ 0 h 108"/>
                <a:gd name="T62" fmla="*/ 0 w 110"/>
                <a:gd name="T63" fmla="*/ 0 h 108"/>
                <a:gd name="T64" fmla="*/ 0 w 110"/>
                <a:gd name="T65" fmla="*/ 0 h 108"/>
                <a:gd name="T66" fmla="*/ 0 w 110"/>
                <a:gd name="T67" fmla="*/ 0 h 108"/>
                <a:gd name="T68" fmla="*/ 0 w 110"/>
                <a:gd name="T69" fmla="*/ 0 h 108"/>
                <a:gd name="T70" fmla="*/ 0 w 110"/>
                <a:gd name="T71" fmla="*/ 0 h 108"/>
                <a:gd name="T72" fmla="*/ 0 w 110"/>
                <a:gd name="T73" fmla="*/ 0 h 108"/>
                <a:gd name="T74" fmla="*/ 0 w 110"/>
                <a:gd name="T75" fmla="*/ 0 h 1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0" h="108">
                  <a:moveTo>
                    <a:pt x="56" y="19"/>
                  </a:moveTo>
                  <a:lnTo>
                    <a:pt x="42" y="21"/>
                  </a:lnTo>
                  <a:lnTo>
                    <a:pt x="30" y="29"/>
                  </a:lnTo>
                  <a:lnTo>
                    <a:pt x="23" y="41"/>
                  </a:lnTo>
                  <a:lnTo>
                    <a:pt x="20" y="55"/>
                  </a:lnTo>
                  <a:lnTo>
                    <a:pt x="23" y="68"/>
                  </a:lnTo>
                  <a:lnTo>
                    <a:pt x="30" y="79"/>
                  </a:lnTo>
                  <a:lnTo>
                    <a:pt x="42" y="87"/>
                  </a:lnTo>
                  <a:lnTo>
                    <a:pt x="56" y="90"/>
                  </a:lnTo>
                  <a:lnTo>
                    <a:pt x="68" y="87"/>
                  </a:lnTo>
                  <a:lnTo>
                    <a:pt x="80" y="79"/>
                  </a:lnTo>
                  <a:lnTo>
                    <a:pt x="87" y="68"/>
                  </a:lnTo>
                  <a:lnTo>
                    <a:pt x="91" y="55"/>
                  </a:lnTo>
                  <a:lnTo>
                    <a:pt x="87" y="41"/>
                  </a:lnTo>
                  <a:lnTo>
                    <a:pt x="80" y="29"/>
                  </a:lnTo>
                  <a:lnTo>
                    <a:pt x="68" y="21"/>
                  </a:lnTo>
                  <a:lnTo>
                    <a:pt x="56" y="19"/>
                  </a:lnTo>
                  <a:close/>
                  <a:moveTo>
                    <a:pt x="56" y="0"/>
                  </a:moveTo>
                  <a:lnTo>
                    <a:pt x="73" y="3"/>
                  </a:lnTo>
                  <a:lnTo>
                    <a:pt x="88" y="10"/>
                  </a:lnTo>
                  <a:lnTo>
                    <a:pt x="100" y="22"/>
                  </a:lnTo>
                  <a:lnTo>
                    <a:pt x="107" y="36"/>
                  </a:lnTo>
                  <a:lnTo>
                    <a:pt x="110" y="55"/>
                  </a:lnTo>
                  <a:lnTo>
                    <a:pt x="107" y="72"/>
                  </a:lnTo>
                  <a:lnTo>
                    <a:pt x="100" y="87"/>
                  </a:lnTo>
                  <a:lnTo>
                    <a:pt x="88" y="99"/>
                  </a:lnTo>
                  <a:lnTo>
                    <a:pt x="73" y="106"/>
                  </a:lnTo>
                  <a:lnTo>
                    <a:pt x="56" y="108"/>
                  </a:lnTo>
                  <a:lnTo>
                    <a:pt x="38" y="106"/>
                  </a:lnTo>
                  <a:lnTo>
                    <a:pt x="23" y="99"/>
                  </a:lnTo>
                  <a:lnTo>
                    <a:pt x="10" y="87"/>
                  </a:lnTo>
                  <a:lnTo>
                    <a:pt x="3" y="72"/>
                  </a:lnTo>
                  <a:lnTo>
                    <a:pt x="0" y="55"/>
                  </a:lnTo>
                  <a:lnTo>
                    <a:pt x="3" y="36"/>
                  </a:lnTo>
                  <a:lnTo>
                    <a:pt x="10" y="22"/>
                  </a:lnTo>
                  <a:lnTo>
                    <a:pt x="23" y="10"/>
                  </a:lnTo>
                  <a:lnTo>
                    <a:pt x="38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4580" y="3226"/>
              <a:ext cx="9" cy="15"/>
            </a:xfrm>
            <a:custGeom>
              <a:avLst/>
              <a:gdLst>
                <a:gd name="T0" fmla="*/ 0 w 65"/>
                <a:gd name="T1" fmla="*/ 0 h 105"/>
                <a:gd name="T2" fmla="*/ 0 w 65"/>
                <a:gd name="T3" fmla="*/ 0 h 105"/>
                <a:gd name="T4" fmla="*/ 0 w 65"/>
                <a:gd name="T5" fmla="*/ 0 h 105"/>
                <a:gd name="T6" fmla="*/ 0 w 65"/>
                <a:gd name="T7" fmla="*/ 0 h 105"/>
                <a:gd name="T8" fmla="*/ 0 w 65"/>
                <a:gd name="T9" fmla="*/ 0 h 105"/>
                <a:gd name="T10" fmla="*/ 0 w 65"/>
                <a:gd name="T11" fmla="*/ 0 h 105"/>
                <a:gd name="T12" fmla="*/ 0 w 65"/>
                <a:gd name="T13" fmla="*/ 0 h 105"/>
                <a:gd name="T14" fmla="*/ 0 w 65"/>
                <a:gd name="T15" fmla="*/ 0 h 105"/>
                <a:gd name="T16" fmla="*/ 0 w 65"/>
                <a:gd name="T17" fmla="*/ 0 h 105"/>
                <a:gd name="T18" fmla="*/ 0 w 65"/>
                <a:gd name="T19" fmla="*/ 0 h 105"/>
                <a:gd name="T20" fmla="*/ 0 w 65"/>
                <a:gd name="T21" fmla="*/ 0 h 105"/>
                <a:gd name="T22" fmla="*/ 0 w 65"/>
                <a:gd name="T23" fmla="*/ 0 h 105"/>
                <a:gd name="T24" fmla="*/ 0 w 65"/>
                <a:gd name="T25" fmla="*/ 0 h 105"/>
                <a:gd name="T26" fmla="*/ 0 w 65"/>
                <a:gd name="T27" fmla="*/ 0 h 105"/>
                <a:gd name="T28" fmla="*/ 0 w 65"/>
                <a:gd name="T29" fmla="*/ 0 h 105"/>
                <a:gd name="T30" fmla="*/ 0 w 65"/>
                <a:gd name="T31" fmla="*/ 0 h 105"/>
                <a:gd name="T32" fmla="*/ 0 w 65"/>
                <a:gd name="T33" fmla="*/ 0 h 105"/>
                <a:gd name="T34" fmla="*/ 0 w 65"/>
                <a:gd name="T35" fmla="*/ 0 h 105"/>
                <a:gd name="T36" fmla="*/ 0 w 65"/>
                <a:gd name="T37" fmla="*/ 0 h 105"/>
                <a:gd name="T38" fmla="*/ 0 w 65"/>
                <a:gd name="T39" fmla="*/ 0 h 105"/>
                <a:gd name="T40" fmla="*/ 0 w 65"/>
                <a:gd name="T41" fmla="*/ 0 h 105"/>
                <a:gd name="T42" fmla="*/ 0 w 65"/>
                <a:gd name="T43" fmla="*/ 0 h 1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5" h="105">
                  <a:moveTo>
                    <a:pt x="49" y="0"/>
                  </a:moveTo>
                  <a:lnTo>
                    <a:pt x="55" y="0"/>
                  </a:lnTo>
                  <a:lnTo>
                    <a:pt x="60" y="3"/>
                  </a:lnTo>
                  <a:lnTo>
                    <a:pt x="65" y="5"/>
                  </a:lnTo>
                  <a:lnTo>
                    <a:pt x="56" y="22"/>
                  </a:lnTo>
                  <a:lnTo>
                    <a:pt x="52" y="20"/>
                  </a:lnTo>
                  <a:lnTo>
                    <a:pt x="49" y="19"/>
                  </a:lnTo>
                  <a:lnTo>
                    <a:pt x="44" y="19"/>
                  </a:lnTo>
                  <a:lnTo>
                    <a:pt x="34" y="21"/>
                  </a:lnTo>
                  <a:lnTo>
                    <a:pt x="27" y="27"/>
                  </a:lnTo>
                  <a:lnTo>
                    <a:pt x="22" y="35"/>
                  </a:lnTo>
                  <a:lnTo>
                    <a:pt x="21" y="44"/>
                  </a:lnTo>
                  <a:lnTo>
                    <a:pt x="20" y="55"/>
                  </a:lnTo>
                  <a:lnTo>
                    <a:pt x="20" y="105"/>
                  </a:lnTo>
                  <a:lnTo>
                    <a:pt x="0" y="105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0"/>
                  </a:lnTo>
                  <a:lnTo>
                    <a:pt x="21" y="20"/>
                  </a:lnTo>
                  <a:lnTo>
                    <a:pt x="27" y="10"/>
                  </a:lnTo>
                  <a:lnTo>
                    <a:pt x="37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Freeform 40"/>
            <p:cNvSpPr>
              <a:spLocks noEditPoints="1"/>
            </p:cNvSpPr>
            <p:nvPr/>
          </p:nvSpPr>
          <p:spPr bwMode="auto">
            <a:xfrm>
              <a:off x="4599" y="3226"/>
              <a:ext cx="14" cy="15"/>
            </a:xfrm>
            <a:custGeom>
              <a:avLst/>
              <a:gdLst>
                <a:gd name="T0" fmla="*/ 0 w 98"/>
                <a:gd name="T1" fmla="*/ 0 h 108"/>
                <a:gd name="T2" fmla="*/ 0 w 98"/>
                <a:gd name="T3" fmla="*/ 0 h 108"/>
                <a:gd name="T4" fmla="*/ 0 w 98"/>
                <a:gd name="T5" fmla="*/ 0 h 108"/>
                <a:gd name="T6" fmla="*/ 0 w 98"/>
                <a:gd name="T7" fmla="*/ 0 h 108"/>
                <a:gd name="T8" fmla="*/ 0 w 98"/>
                <a:gd name="T9" fmla="*/ 0 h 108"/>
                <a:gd name="T10" fmla="*/ 0 w 98"/>
                <a:gd name="T11" fmla="*/ 0 h 108"/>
                <a:gd name="T12" fmla="*/ 0 w 98"/>
                <a:gd name="T13" fmla="*/ 0 h 108"/>
                <a:gd name="T14" fmla="*/ 0 w 98"/>
                <a:gd name="T15" fmla="*/ 0 h 108"/>
                <a:gd name="T16" fmla="*/ 0 w 98"/>
                <a:gd name="T17" fmla="*/ 0 h 108"/>
                <a:gd name="T18" fmla="*/ 0 w 98"/>
                <a:gd name="T19" fmla="*/ 0 h 108"/>
                <a:gd name="T20" fmla="*/ 0 w 98"/>
                <a:gd name="T21" fmla="*/ 0 h 108"/>
                <a:gd name="T22" fmla="*/ 0 w 98"/>
                <a:gd name="T23" fmla="*/ 0 h 108"/>
                <a:gd name="T24" fmla="*/ 0 w 98"/>
                <a:gd name="T25" fmla="*/ 0 h 108"/>
                <a:gd name="T26" fmla="*/ 0 w 98"/>
                <a:gd name="T27" fmla="*/ 0 h 108"/>
                <a:gd name="T28" fmla="*/ 0 w 98"/>
                <a:gd name="T29" fmla="*/ 0 h 108"/>
                <a:gd name="T30" fmla="*/ 0 w 98"/>
                <a:gd name="T31" fmla="*/ 0 h 108"/>
                <a:gd name="T32" fmla="*/ 0 w 98"/>
                <a:gd name="T33" fmla="*/ 0 h 108"/>
                <a:gd name="T34" fmla="*/ 0 w 98"/>
                <a:gd name="T35" fmla="*/ 0 h 108"/>
                <a:gd name="T36" fmla="*/ 0 w 98"/>
                <a:gd name="T37" fmla="*/ 0 h 108"/>
                <a:gd name="T38" fmla="*/ 0 w 98"/>
                <a:gd name="T39" fmla="*/ 0 h 108"/>
                <a:gd name="T40" fmla="*/ 0 w 98"/>
                <a:gd name="T41" fmla="*/ 0 h 108"/>
                <a:gd name="T42" fmla="*/ 0 w 98"/>
                <a:gd name="T43" fmla="*/ 0 h 108"/>
                <a:gd name="T44" fmla="*/ 0 w 98"/>
                <a:gd name="T45" fmla="*/ 0 h 108"/>
                <a:gd name="T46" fmla="*/ 0 w 98"/>
                <a:gd name="T47" fmla="*/ 0 h 108"/>
                <a:gd name="T48" fmla="*/ 0 w 98"/>
                <a:gd name="T49" fmla="*/ 0 h 108"/>
                <a:gd name="T50" fmla="*/ 0 w 98"/>
                <a:gd name="T51" fmla="*/ 0 h 108"/>
                <a:gd name="T52" fmla="*/ 0 w 98"/>
                <a:gd name="T53" fmla="*/ 0 h 108"/>
                <a:gd name="T54" fmla="*/ 0 w 98"/>
                <a:gd name="T55" fmla="*/ 0 h 108"/>
                <a:gd name="T56" fmla="*/ 0 w 98"/>
                <a:gd name="T57" fmla="*/ 0 h 108"/>
                <a:gd name="T58" fmla="*/ 0 w 98"/>
                <a:gd name="T59" fmla="*/ 0 h 108"/>
                <a:gd name="T60" fmla="*/ 0 w 98"/>
                <a:gd name="T61" fmla="*/ 0 h 108"/>
                <a:gd name="T62" fmla="*/ 0 w 98"/>
                <a:gd name="T63" fmla="*/ 0 h 108"/>
                <a:gd name="T64" fmla="*/ 0 w 98"/>
                <a:gd name="T65" fmla="*/ 0 h 108"/>
                <a:gd name="T66" fmla="*/ 0 w 98"/>
                <a:gd name="T67" fmla="*/ 0 h 108"/>
                <a:gd name="T68" fmla="*/ 0 w 98"/>
                <a:gd name="T69" fmla="*/ 0 h 108"/>
                <a:gd name="T70" fmla="*/ 0 w 98"/>
                <a:gd name="T71" fmla="*/ 0 h 108"/>
                <a:gd name="T72" fmla="*/ 0 w 98"/>
                <a:gd name="T73" fmla="*/ 0 h 108"/>
                <a:gd name="T74" fmla="*/ 0 w 98"/>
                <a:gd name="T75" fmla="*/ 0 h 108"/>
                <a:gd name="T76" fmla="*/ 0 w 98"/>
                <a:gd name="T77" fmla="*/ 0 h 108"/>
                <a:gd name="T78" fmla="*/ 0 w 98"/>
                <a:gd name="T79" fmla="*/ 0 h 108"/>
                <a:gd name="T80" fmla="*/ 0 w 98"/>
                <a:gd name="T81" fmla="*/ 0 h 108"/>
                <a:gd name="T82" fmla="*/ 0 w 98"/>
                <a:gd name="T83" fmla="*/ 0 h 108"/>
                <a:gd name="T84" fmla="*/ 0 w 98"/>
                <a:gd name="T85" fmla="*/ 0 h 10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8" h="108">
                  <a:moveTo>
                    <a:pt x="50" y="17"/>
                  </a:moveTo>
                  <a:lnTo>
                    <a:pt x="40" y="19"/>
                  </a:lnTo>
                  <a:lnTo>
                    <a:pt x="31" y="25"/>
                  </a:lnTo>
                  <a:lnTo>
                    <a:pt x="25" y="33"/>
                  </a:lnTo>
                  <a:lnTo>
                    <a:pt x="21" y="42"/>
                  </a:lnTo>
                  <a:lnTo>
                    <a:pt x="78" y="42"/>
                  </a:lnTo>
                  <a:lnTo>
                    <a:pt x="76" y="32"/>
                  </a:lnTo>
                  <a:lnTo>
                    <a:pt x="70" y="24"/>
                  </a:lnTo>
                  <a:lnTo>
                    <a:pt x="61" y="19"/>
                  </a:lnTo>
                  <a:lnTo>
                    <a:pt x="50" y="17"/>
                  </a:lnTo>
                  <a:close/>
                  <a:moveTo>
                    <a:pt x="50" y="0"/>
                  </a:moveTo>
                  <a:lnTo>
                    <a:pt x="65" y="2"/>
                  </a:lnTo>
                  <a:lnTo>
                    <a:pt x="77" y="7"/>
                  </a:lnTo>
                  <a:lnTo>
                    <a:pt x="86" y="15"/>
                  </a:lnTo>
                  <a:lnTo>
                    <a:pt x="93" y="27"/>
                  </a:lnTo>
                  <a:lnTo>
                    <a:pt x="97" y="40"/>
                  </a:lnTo>
                  <a:lnTo>
                    <a:pt x="98" y="55"/>
                  </a:lnTo>
                  <a:lnTo>
                    <a:pt x="98" y="57"/>
                  </a:lnTo>
                  <a:lnTo>
                    <a:pt x="20" y="57"/>
                  </a:lnTo>
                  <a:lnTo>
                    <a:pt x="22" y="70"/>
                  </a:lnTo>
                  <a:lnTo>
                    <a:pt x="28" y="80"/>
                  </a:lnTo>
                  <a:lnTo>
                    <a:pt x="39" y="89"/>
                  </a:lnTo>
                  <a:lnTo>
                    <a:pt x="52" y="91"/>
                  </a:lnTo>
                  <a:lnTo>
                    <a:pt x="61" y="90"/>
                  </a:lnTo>
                  <a:lnTo>
                    <a:pt x="69" y="86"/>
                  </a:lnTo>
                  <a:lnTo>
                    <a:pt x="76" y="79"/>
                  </a:lnTo>
                  <a:lnTo>
                    <a:pt x="82" y="71"/>
                  </a:lnTo>
                  <a:lnTo>
                    <a:pt x="98" y="80"/>
                  </a:lnTo>
                  <a:lnTo>
                    <a:pt x="90" y="93"/>
                  </a:lnTo>
                  <a:lnTo>
                    <a:pt x="78" y="101"/>
                  </a:lnTo>
                  <a:lnTo>
                    <a:pt x="65" y="107"/>
                  </a:lnTo>
                  <a:lnTo>
                    <a:pt x="50" y="108"/>
                  </a:lnTo>
                  <a:lnTo>
                    <a:pt x="34" y="106"/>
                  </a:lnTo>
                  <a:lnTo>
                    <a:pt x="20" y="99"/>
                  </a:lnTo>
                  <a:lnTo>
                    <a:pt x="10" y="87"/>
                  </a:lnTo>
                  <a:lnTo>
                    <a:pt x="3" y="72"/>
                  </a:lnTo>
                  <a:lnTo>
                    <a:pt x="0" y="55"/>
                  </a:lnTo>
                  <a:lnTo>
                    <a:pt x="2" y="40"/>
                  </a:lnTo>
                  <a:lnTo>
                    <a:pt x="6" y="27"/>
                  </a:lnTo>
                  <a:lnTo>
                    <a:pt x="13" y="15"/>
                  </a:lnTo>
                  <a:lnTo>
                    <a:pt x="22" y="7"/>
                  </a:lnTo>
                  <a:lnTo>
                    <a:pt x="35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4615" y="3226"/>
              <a:ext cx="13" cy="15"/>
            </a:xfrm>
            <a:custGeom>
              <a:avLst/>
              <a:gdLst>
                <a:gd name="T0" fmla="*/ 0 w 88"/>
                <a:gd name="T1" fmla="*/ 0 h 105"/>
                <a:gd name="T2" fmla="*/ 0 w 88"/>
                <a:gd name="T3" fmla="*/ 0 h 105"/>
                <a:gd name="T4" fmla="*/ 0 w 88"/>
                <a:gd name="T5" fmla="*/ 0 h 105"/>
                <a:gd name="T6" fmla="*/ 0 w 88"/>
                <a:gd name="T7" fmla="*/ 0 h 105"/>
                <a:gd name="T8" fmla="*/ 0 w 88"/>
                <a:gd name="T9" fmla="*/ 0 h 105"/>
                <a:gd name="T10" fmla="*/ 0 w 88"/>
                <a:gd name="T11" fmla="*/ 0 h 105"/>
                <a:gd name="T12" fmla="*/ 0 w 88"/>
                <a:gd name="T13" fmla="*/ 0 h 105"/>
                <a:gd name="T14" fmla="*/ 0 w 88"/>
                <a:gd name="T15" fmla="*/ 0 h 105"/>
                <a:gd name="T16" fmla="*/ 0 w 88"/>
                <a:gd name="T17" fmla="*/ 0 h 105"/>
                <a:gd name="T18" fmla="*/ 0 w 88"/>
                <a:gd name="T19" fmla="*/ 0 h 105"/>
                <a:gd name="T20" fmla="*/ 0 w 88"/>
                <a:gd name="T21" fmla="*/ 0 h 105"/>
                <a:gd name="T22" fmla="*/ 0 w 88"/>
                <a:gd name="T23" fmla="*/ 0 h 105"/>
                <a:gd name="T24" fmla="*/ 0 w 88"/>
                <a:gd name="T25" fmla="*/ 0 h 105"/>
                <a:gd name="T26" fmla="*/ 0 w 88"/>
                <a:gd name="T27" fmla="*/ 0 h 105"/>
                <a:gd name="T28" fmla="*/ 0 w 88"/>
                <a:gd name="T29" fmla="*/ 0 h 105"/>
                <a:gd name="T30" fmla="*/ 0 w 88"/>
                <a:gd name="T31" fmla="*/ 0 h 105"/>
                <a:gd name="T32" fmla="*/ 0 w 88"/>
                <a:gd name="T33" fmla="*/ 0 h 105"/>
                <a:gd name="T34" fmla="*/ 0 w 88"/>
                <a:gd name="T35" fmla="*/ 0 h 105"/>
                <a:gd name="T36" fmla="*/ 0 w 88"/>
                <a:gd name="T37" fmla="*/ 0 h 105"/>
                <a:gd name="T38" fmla="*/ 0 w 88"/>
                <a:gd name="T39" fmla="*/ 0 h 105"/>
                <a:gd name="T40" fmla="*/ 0 w 88"/>
                <a:gd name="T41" fmla="*/ 0 h 105"/>
                <a:gd name="T42" fmla="*/ 0 w 88"/>
                <a:gd name="T43" fmla="*/ 0 h 105"/>
                <a:gd name="T44" fmla="*/ 0 w 88"/>
                <a:gd name="T45" fmla="*/ 0 h 105"/>
                <a:gd name="T46" fmla="*/ 0 w 88"/>
                <a:gd name="T47" fmla="*/ 0 h 105"/>
                <a:gd name="T48" fmla="*/ 0 w 88"/>
                <a:gd name="T49" fmla="*/ 0 h 105"/>
                <a:gd name="T50" fmla="*/ 0 w 88"/>
                <a:gd name="T51" fmla="*/ 0 h 105"/>
                <a:gd name="T52" fmla="*/ 0 w 88"/>
                <a:gd name="T53" fmla="*/ 0 h 105"/>
                <a:gd name="T54" fmla="*/ 0 w 88"/>
                <a:gd name="T55" fmla="*/ 0 h 105"/>
                <a:gd name="T56" fmla="*/ 0 w 88"/>
                <a:gd name="T57" fmla="*/ 0 h 105"/>
                <a:gd name="T58" fmla="*/ 0 w 88"/>
                <a:gd name="T59" fmla="*/ 0 h 1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8" h="105">
                  <a:moveTo>
                    <a:pt x="52" y="0"/>
                  </a:moveTo>
                  <a:lnTo>
                    <a:pt x="64" y="2"/>
                  </a:lnTo>
                  <a:lnTo>
                    <a:pt x="74" y="6"/>
                  </a:lnTo>
                  <a:lnTo>
                    <a:pt x="81" y="13"/>
                  </a:lnTo>
                  <a:lnTo>
                    <a:pt x="84" y="21"/>
                  </a:lnTo>
                  <a:lnTo>
                    <a:pt x="87" y="33"/>
                  </a:lnTo>
                  <a:lnTo>
                    <a:pt x="88" y="44"/>
                  </a:lnTo>
                  <a:lnTo>
                    <a:pt x="88" y="105"/>
                  </a:lnTo>
                  <a:lnTo>
                    <a:pt x="68" y="105"/>
                  </a:lnTo>
                  <a:lnTo>
                    <a:pt x="68" y="47"/>
                  </a:lnTo>
                  <a:lnTo>
                    <a:pt x="68" y="38"/>
                  </a:lnTo>
                  <a:lnTo>
                    <a:pt x="66" y="29"/>
                  </a:lnTo>
                  <a:lnTo>
                    <a:pt x="62" y="22"/>
                  </a:lnTo>
                  <a:lnTo>
                    <a:pt x="55" y="19"/>
                  </a:lnTo>
                  <a:lnTo>
                    <a:pt x="46" y="18"/>
                  </a:lnTo>
                  <a:lnTo>
                    <a:pt x="34" y="19"/>
                  </a:lnTo>
                  <a:lnTo>
                    <a:pt x="27" y="24"/>
                  </a:lnTo>
                  <a:lnTo>
                    <a:pt x="24" y="31"/>
                  </a:lnTo>
                  <a:lnTo>
                    <a:pt x="21" y="40"/>
                  </a:lnTo>
                  <a:lnTo>
                    <a:pt x="20" y="49"/>
                  </a:lnTo>
                  <a:lnTo>
                    <a:pt x="20" y="58"/>
                  </a:lnTo>
                  <a:lnTo>
                    <a:pt x="20" y="105"/>
                  </a:lnTo>
                  <a:lnTo>
                    <a:pt x="0" y="105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7"/>
                  </a:lnTo>
                  <a:lnTo>
                    <a:pt x="28" y="7"/>
                  </a:lnTo>
                  <a:lnTo>
                    <a:pt x="39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4630" y="3220"/>
              <a:ext cx="7" cy="21"/>
            </a:xfrm>
            <a:custGeom>
              <a:avLst/>
              <a:gdLst>
                <a:gd name="T0" fmla="*/ 0 w 49"/>
                <a:gd name="T1" fmla="*/ 0 h 141"/>
                <a:gd name="T2" fmla="*/ 0 w 49"/>
                <a:gd name="T3" fmla="*/ 0 h 141"/>
                <a:gd name="T4" fmla="*/ 0 w 49"/>
                <a:gd name="T5" fmla="*/ 0 h 141"/>
                <a:gd name="T6" fmla="*/ 0 w 49"/>
                <a:gd name="T7" fmla="*/ 0 h 141"/>
                <a:gd name="T8" fmla="*/ 0 w 49"/>
                <a:gd name="T9" fmla="*/ 0 h 141"/>
                <a:gd name="T10" fmla="*/ 0 w 49"/>
                <a:gd name="T11" fmla="*/ 0 h 141"/>
                <a:gd name="T12" fmla="*/ 0 w 49"/>
                <a:gd name="T13" fmla="*/ 0 h 141"/>
                <a:gd name="T14" fmla="*/ 0 w 49"/>
                <a:gd name="T15" fmla="*/ 0 h 141"/>
                <a:gd name="T16" fmla="*/ 0 w 49"/>
                <a:gd name="T17" fmla="*/ 0 h 141"/>
                <a:gd name="T18" fmla="*/ 0 w 49"/>
                <a:gd name="T19" fmla="*/ 0 h 141"/>
                <a:gd name="T20" fmla="*/ 0 w 49"/>
                <a:gd name="T21" fmla="*/ 0 h 141"/>
                <a:gd name="T22" fmla="*/ 0 w 49"/>
                <a:gd name="T23" fmla="*/ 0 h 141"/>
                <a:gd name="T24" fmla="*/ 0 w 49"/>
                <a:gd name="T25" fmla="*/ 0 h 1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141">
                  <a:moveTo>
                    <a:pt x="11" y="0"/>
                  </a:moveTo>
                  <a:lnTo>
                    <a:pt x="31" y="0"/>
                  </a:lnTo>
                  <a:lnTo>
                    <a:pt x="31" y="39"/>
                  </a:lnTo>
                  <a:lnTo>
                    <a:pt x="49" y="39"/>
                  </a:lnTo>
                  <a:lnTo>
                    <a:pt x="49" y="57"/>
                  </a:lnTo>
                  <a:lnTo>
                    <a:pt x="31" y="57"/>
                  </a:lnTo>
                  <a:lnTo>
                    <a:pt x="31" y="141"/>
                  </a:lnTo>
                  <a:lnTo>
                    <a:pt x="11" y="141"/>
                  </a:lnTo>
                  <a:lnTo>
                    <a:pt x="11" y="57"/>
                  </a:lnTo>
                  <a:lnTo>
                    <a:pt x="0" y="57"/>
                  </a:lnTo>
                  <a:lnTo>
                    <a:pt x="0" y="39"/>
                  </a:lnTo>
                  <a:lnTo>
                    <a:pt x="11" y="3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4639" y="3226"/>
              <a:ext cx="9" cy="15"/>
            </a:xfrm>
            <a:custGeom>
              <a:avLst/>
              <a:gdLst>
                <a:gd name="T0" fmla="*/ 0 w 64"/>
                <a:gd name="T1" fmla="*/ 0 h 105"/>
                <a:gd name="T2" fmla="*/ 0 w 64"/>
                <a:gd name="T3" fmla="*/ 0 h 105"/>
                <a:gd name="T4" fmla="*/ 0 w 64"/>
                <a:gd name="T5" fmla="*/ 0 h 105"/>
                <a:gd name="T6" fmla="*/ 0 w 64"/>
                <a:gd name="T7" fmla="*/ 0 h 105"/>
                <a:gd name="T8" fmla="*/ 0 w 64"/>
                <a:gd name="T9" fmla="*/ 0 h 105"/>
                <a:gd name="T10" fmla="*/ 0 w 64"/>
                <a:gd name="T11" fmla="*/ 0 h 105"/>
                <a:gd name="T12" fmla="*/ 0 w 64"/>
                <a:gd name="T13" fmla="*/ 0 h 105"/>
                <a:gd name="T14" fmla="*/ 0 w 64"/>
                <a:gd name="T15" fmla="*/ 0 h 105"/>
                <a:gd name="T16" fmla="*/ 0 w 64"/>
                <a:gd name="T17" fmla="*/ 0 h 105"/>
                <a:gd name="T18" fmla="*/ 0 w 64"/>
                <a:gd name="T19" fmla="*/ 0 h 105"/>
                <a:gd name="T20" fmla="*/ 0 w 64"/>
                <a:gd name="T21" fmla="*/ 0 h 105"/>
                <a:gd name="T22" fmla="*/ 0 w 64"/>
                <a:gd name="T23" fmla="*/ 0 h 105"/>
                <a:gd name="T24" fmla="*/ 0 w 64"/>
                <a:gd name="T25" fmla="*/ 0 h 105"/>
                <a:gd name="T26" fmla="*/ 0 w 64"/>
                <a:gd name="T27" fmla="*/ 0 h 105"/>
                <a:gd name="T28" fmla="*/ 0 w 64"/>
                <a:gd name="T29" fmla="*/ 0 h 105"/>
                <a:gd name="T30" fmla="*/ 0 w 64"/>
                <a:gd name="T31" fmla="*/ 0 h 105"/>
                <a:gd name="T32" fmla="*/ 0 w 64"/>
                <a:gd name="T33" fmla="*/ 0 h 105"/>
                <a:gd name="T34" fmla="*/ 0 w 64"/>
                <a:gd name="T35" fmla="*/ 0 h 105"/>
                <a:gd name="T36" fmla="*/ 0 w 64"/>
                <a:gd name="T37" fmla="*/ 0 h 105"/>
                <a:gd name="T38" fmla="*/ 0 w 64"/>
                <a:gd name="T39" fmla="*/ 0 h 105"/>
                <a:gd name="T40" fmla="*/ 0 w 64"/>
                <a:gd name="T41" fmla="*/ 0 h 105"/>
                <a:gd name="T42" fmla="*/ 0 w 64"/>
                <a:gd name="T43" fmla="*/ 0 h 1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4" h="105">
                  <a:moveTo>
                    <a:pt x="48" y="0"/>
                  </a:moveTo>
                  <a:lnTo>
                    <a:pt x="54" y="0"/>
                  </a:lnTo>
                  <a:lnTo>
                    <a:pt x="59" y="3"/>
                  </a:lnTo>
                  <a:lnTo>
                    <a:pt x="64" y="5"/>
                  </a:lnTo>
                  <a:lnTo>
                    <a:pt x="56" y="22"/>
                  </a:lnTo>
                  <a:lnTo>
                    <a:pt x="52" y="20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33" y="21"/>
                  </a:lnTo>
                  <a:lnTo>
                    <a:pt x="26" y="27"/>
                  </a:lnTo>
                  <a:lnTo>
                    <a:pt x="22" y="35"/>
                  </a:lnTo>
                  <a:lnTo>
                    <a:pt x="20" y="44"/>
                  </a:lnTo>
                  <a:lnTo>
                    <a:pt x="20" y="55"/>
                  </a:lnTo>
                  <a:lnTo>
                    <a:pt x="20" y="105"/>
                  </a:lnTo>
                  <a:lnTo>
                    <a:pt x="0" y="105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0"/>
                  </a:lnTo>
                  <a:lnTo>
                    <a:pt x="27" y="10"/>
                  </a:lnTo>
                  <a:lnTo>
                    <a:pt x="36" y="3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Freeform 44"/>
            <p:cNvSpPr>
              <a:spLocks noEditPoints="1"/>
            </p:cNvSpPr>
            <p:nvPr/>
          </p:nvSpPr>
          <p:spPr bwMode="auto">
            <a:xfrm>
              <a:off x="4649" y="3226"/>
              <a:ext cx="15" cy="15"/>
            </a:xfrm>
            <a:custGeom>
              <a:avLst/>
              <a:gdLst>
                <a:gd name="T0" fmla="*/ 0 w 104"/>
                <a:gd name="T1" fmla="*/ 0 h 108"/>
                <a:gd name="T2" fmla="*/ 0 w 104"/>
                <a:gd name="T3" fmla="*/ 0 h 108"/>
                <a:gd name="T4" fmla="*/ 0 w 104"/>
                <a:gd name="T5" fmla="*/ 0 h 108"/>
                <a:gd name="T6" fmla="*/ 0 w 104"/>
                <a:gd name="T7" fmla="*/ 0 h 108"/>
                <a:gd name="T8" fmla="*/ 0 w 104"/>
                <a:gd name="T9" fmla="*/ 0 h 108"/>
                <a:gd name="T10" fmla="*/ 0 w 104"/>
                <a:gd name="T11" fmla="*/ 0 h 108"/>
                <a:gd name="T12" fmla="*/ 0 w 104"/>
                <a:gd name="T13" fmla="*/ 0 h 108"/>
                <a:gd name="T14" fmla="*/ 0 w 104"/>
                <a:gd name="T15" fmla="*/ 0 h 108"/>
                <a:gd name="T16" fmla="*/ 0 w 104"/>
                <a:gd name="T17" fmla="*/ 0 h 108"/>
                <a:gd name="T18" fmla="*/ 0 w 104"/>
                <a:gd name="T19" fmla="*/ 0 h 108"/>
                <a:gd name="T20" fmla="*/ 0 w 104"/>
                <a:gd name="T21" fmla="*/ 0 h 108"/>
                <a:gd name="T22" fmla="*/ 0 w 104"/>
                <a:gd name="T23" fmla="*/ 0 h 108"/>
                <a:gd name="T24" fmla="*/ 0 w 104"/>
                <a:gd name="T25" fmla="*/ 0 h 108"/>
                <a:gd name="T26" fmla="*/ 0 w 104"/>
                <a:gd name="T27" fmla="*/ 0 h 108"/>
                <a:gd name="T28" fmla="*/ 0 w 104"/>
                <a:gd name="T29" fmla="*/ 0 h 108"/>
                <a:gd name="T30" fmla="*/ 0 w 104"/>
                <a:gd name="T31" fmla="*/ 0 h 108"/>
                <a:gd name="T32" fmla="*/ 0 w 104"/>
                <a:gd name="T33" fmla="*/ 0 h 108"/>
                <a:gd name="T34" fmla="*/ 0 w 104"/>
                <a:gd name="T35" fmla="*/ 0 h 108"/>
                <a:gd name="T36" fmla="*/ 0 w 104"/>
                <a:gd name="T37" fmla="*/ 0 h 108"/>
                <a:gd name="T38" fmla="*/ 0 w 104"/>
                <a:gd name="T39" fmla="*/ 0 h 108"/>
                <a:gd name="T40" fmla="*/ 0 w 104"/>
                <a:gd name="T41" fmla="*/ 0 h 108"/>
                <a:gd name="T42" fmla="*/ 0 w 104"/>
                <a:gd name="T43" fmla="*/ 0 h 108"/>
                <a:gd name="T44" fmla="*/ 0 w 104"/>
                <a:gd name="T45" fmla="*/ 0 h 108"/>
                <a:gd name="T46" fmla="*/ 0 w 104"/>
                <a:gd name="T47" fmla="*/ 0 h 108"/>
                <a:gd name="T48" fmla="*/ 0 w 104"/>
                <a:gd name="T49" fmla="*/ 0 h 108"/>
                <a:gd name="T50" fmla="*/ 0 w 104"/>
                <a:gd name="T51" fmla="*/ 0 h 108"/>
                <a:gd name="T52" fmla="*/ 0 w 104"/>
                <a:gd name="T53" fmla="*/ 0 h 108"/>
                <a:gd name="T54" fmla="*/ 0 w 104"/>
                <a:gd name="T55" fmla="*/ 0 h 108"/>
                <a:gd name="T56" fmla="*/ 0 w 104"/>
                <a:gd name="T57" fmla="*/ 0 h 108"/>
                <a:gd name="T58" fmla="*/ 0 w 104"/>
                <a:gd name="T59" fmla="*/ 0 h 108"/>
                <a:gd name="T60" fmla="*/ 0 w 104"/>
                <a:gd name="T61" fmla="*/ 0 h 108"/>
                <a:gd name="T62" fmla="*/ 0 w 104"/>
                <a:gd name="T63" fmla="*/ 0 h 108"/>
                <a:gd name="T64" fmla="*/ 0 w 104"/>
                <a:gd name="T65" fmla="*/ 0 h 108"/>
                <a:gd name="T66" fmla="*/ 0 w 104"/>
                <a:gd name="T67" fmla="*/ 0 h 108"/>
                <a:gd name="T68" fmla="*/ 0 w 104"/>
                <a:gd name="T69" fmla="*/ 0 h 108"/>
                <a:gd name="T70" fmla="*/ 0 w 104"/>
                <a:gd name="T71" fmla="*/ 0 h 108"/>
                <a:gd name="T72" fmla="*/ 0 w 104"/>
                <a:gd name="T73" fmla="*/ 0 h 108"/>
                <a:gd name="T74" fmla="*/ 0 w 104"/>
                <a:gd name="T75" fmla="*/ 0 h 108"/>
                <a:gd name="T76" fmla="*/ 0 w 104"/>
                <a:gd name="T77" fmla="*/ 0 h 108"/>
                <a:gd name="T78" fmla="*/ 0 w 104"/>
                <a:gd name="T79" fmla="*/ 0 h 108"/>
                <a:gd name="T80" fmla="*/ 0 w 104"/>
                <a:gd name="T81" fmla="*/ 0 h 108"/>
                <a:gd name="T82" fmla="*/ 0 w 104"/>
                <a:gd name="T83" fmla="*/ 0 h 108"/>
                <a:gd name="T84" fmla="*/ 0 w 104"/>
                <a:gd name="T85" fmla="*/ 0 h 108"/>
                <a:gd name="T86" fmla="*/ 0 w 104"/>
                <a:gd name="T87" fmla="*/ 0 h 108"/>
                <a:gd name="T88" fmla="*/ 0 w 104"/>
                <a:gd name="T89" fmla="*/ 0 h 108"/>
                <a:gd name="T90" fmla="*/ 0 w 104"/>
                <a:gd name="T91" fmla="*/ 0 h 1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4" h="108">
                  <a:moveTo>
                    <a:pt x="52" y="18"/>
                  </a:moveTo>
                  <a:lnTo>
                    <a:pt x="40" y="19"/>
                  </a:lnTo>
                  <a:lnTo>
                    <a:pt x="32" y="25"/>
                  </a:lnTo>
                  <a:lnTo>
                    <a:pt x="25" y="33"/>
                  </a:lnTo>
                  <a:lnTo>
                    <a:pt x="20" y="43"/>
                  </a:lnTo>
                  <a:lnTo>
                    <a:pt x="19" y="54"/>
                  </a:lnTo>
                  <a:lnTo>
                    <a:pt x="20" y="65"/>
                  </a:lnTo>
                  <a:lnTo>
                    <a:pt x="25" y="76"/>
                  </a:lnTo>
                  <a:lnTo>
                    <a:pt x="31" y="84"/>
                  </a:lnTo>
                  <a:lnTo>
                    <a:pt x="40" y="90"/>
                  </a:lnTo>
                  <a:lnTo>
                    <a:pt x="52" y="91"/>
                  </a:lnTo>
                  <a:lnTo>
                    <a:pt x="63" y="90"/>
                  </a:lnTo>
                  <a:lnTo>
                    <a:pt x="73" y="84"/>
                  </a:lnTo>
                  <a:lnTo>
                    <a:pt x="80" y="76"/>
                  </a:lnTo>
                  <a:lnTo>
                    <a:pt x="83" y="65"/>
                  </a:lnTo>
                  <a:lnTo>
                    <a:pt x="86" y="54"/>
                  </a:lnTo>
                  <a:lnTo>
                    <a:pt x="83" y="42"/>
                  </a:lnTo>
                  <a:lnTo>
                    <a:pt x="80" y="33"/>
                  </a:lnTo>
                  <a:lnTo>
                    <a:pt x="73" y="25"/>
                  </a:lnTo>
                  <a:lnTo>
                    <a:pt x="63" y="19"/>
                  </a:lnTo>
                  <a:lnTo>
                    <a:pt x="52" y="18"/>
                  </a:lnTo>
                  <a:close/>
                  <a:moveTo>
                    <a:pt x="48" y="0"/>
                  </a:moveTo>
                  <a:lnTo>
                    <a:pt x="62" y="3"/>
                  </a:lnTo>
                  <a:lnTo>
                    <a:pt x="74" y="10"/>
                  </a:lnTo>
                  <a:lnTo>
                    <a:pt x="83" y="20"/>
                  </a:lnTo>
                  <a:lnTo>
                    <a:pt x="84" y="20"/>
                  </a:lnTo>
                  <a:lnTo>
                    <a:pt x="84" y="3"/>
                  </a:lnTo>
                  <a:lnTo>
                    <a:pt x="104" y="3"/>
                  </a:lnTo>
                  <a:lnTo>
                    <a:pt x="104" y="105"/>
                  </a:lnTo>
                  <a:lnTo>
                    <a:pt x="84" y="105"/>
                  </a:lnTo>
                  <a:lnTo>
                    <a:pt x="84" y="90"/>
                  </a:lnTo>
                  <a:lnTo>
                    <a:pt x="83" y="90"/>
                  </a:lnTo>
                  <a:lnTo>
                    <a:pt x="74" y="100"/>
                  </a:lnTo>
                  <a:lnTo>
                    <a:pt x="62" y="106"/>
                  </a:lnTo>
                  <a:lnTo>
                    <a:pt x="48" y="108"/>
                  </a:lnTo>
                  <a:lnTo>
                    <a:pt x="34" y="107"/>
                  </a:lnTo>
                  <a:lnTo>
                    <a:pt x="22" y="101"/>
                  </a:lnTo>
                  <a:lnTo>
                    <a:pt x="12" y="92"/>
                  </a:lnTo>
                  <a:lnTo>
                    <a:pt x="5" y="80"/>
                  </a:lnTo>
                  <a:lnTo>
                    <a:pt x="1" y="68"/>
                  </a:lnTo>
                  <a:lnTo>
                    <a:pt x="0" y="54"/>
                  </a:lnTo>
                  <a:lnTo>
                    <a:pt x="2" y="38"/>
                  </a:lnTo>
                  <a:lnTo>
                    <a:pt x="8" y="22"/>
                  </a:lnTo>
                  <a:lnTo>
                    <a:pt x="18" y="11"/>
                  </a:lnTo>
                  <a:lnTo>
                    <a:pt x="32" y="3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4667" y="3226"/>
              <a:ext cx="13" cy="15"/>
            </a:xfrm>
            <a:custGeom>
              <a:avLst/>
              <a:gdLst>
                <a:gd name="T0" fmla="*/ 0 w 87"/>
                <a:gd name="T1" fmla="*/ 0 h 105"/>
                <a:gd name="T2" fmla="*/ 0 w 87"/>
                <a:gd name="T3" fmla="*/ 0 h 105"/>
                <a:gd name="T4" fmla="*/ 0 w 87"/>
                <a:gd name="T5" fmla="*/ 0 h 105"/>
                <a:gd name="T6" fmla="*/ 0 w 87"/>
                <a:gd name="T7" fmla="*/ 0 h 105"/>
                <a:gd name="T8" fmla="*/ 0 w 87"/>
                <a:gd name="T9" fmla="*/ 0 h 105"/>
                <a:gd name="T10" fmla="*/ 0 w 87"/>
                <a:gd name="T11" fmla="*/ 0 h 105"/>
                <a:gd name="T12" fmla="*/ 0 w 87"/>
                <a:gd name="T13" fmla="*/ 0 h 105"/>
                <a:gd name="T14" fmla="*/ 0 w 87"/>
                <a:gd name="T15" fmla="*/ 0 h 105"/>
                <a:gd name="T16" fmla="*/ 0 w 87"/>
                <a:gd name="T17" fmla="*/ 0 h 105"/>
                <a:gd name="T18" fmla="*/ 0 w 87"/>
                <a:gd name="T19" fmla="*/ 0 h 105"/>
                <a:gd name="T20" fmla="*/ 0 w 87"/>
                <a:gd name="T21" fmla="*/ 0 h 105"/>
                <a:gd name="T22" fmla="*/ 0 w 87"/>
                <a:gd name="T23" fmla="*/ 0 h 105"/>
                <a:gd name="T24" fmla="*/ 0 w 87"/>
                <a:gd name="T25" fmla="*/ 0 h 105"/>
                <a:gd name="T26" fmla="*/ 0 w 87"/>
                <a:gd name="T27" fmla="*/ 0 h 105"/>
                <a:gd name="T28" fmla="*/ 0 w 87"/>
                <a:gd name="T29" fmla="*/ 0 h 105"/>
                <a:gd name="T30" fmla="*/ 0 w 87"/>
                <a:gd name="T31" fmla="*/ 0 h 105"/>
                <a:gd name="T32" fmla="*/ 0 w 87"/>
                <a:gd name="T33" fmla="*/ 0 h 105"/>
                <a:gd name="T34" fmla="*/ 0 w 87"/>
                <a:gd name="T35" fmla="*/ 0 h 105"/>
                <a:gd name="T36" fmla="*/ 0 w 87"/>
                <a:gd name="T37" fmla="*/ 0 h 105"/>
                <a:gd name="T38" fmla="*/ 0 w 87"/>
                <a:gd name="T39" fmla="*/ 0 h 105"/>
                <a:gd name="T40" fmla="*/ 0 w 87"/>
                <a:gd name="T41" fmla="*/ 0 h 105"/>
                <a:gd name="T42" fmla="*/ 0 w 87"/>
                <a:gd name="T43" fmla="*/ 0 h 105"/>
                <a:gd name="T44" fmla="*/ 0 w 87"/>
                <a:gd name="T45" fmla="*/ 0 h 105"/>
                <a:gd name="T46" fmla="*/ 0 w 87"/>
                <a:gd name="T47" fmla="*/ 0 h 105"/>
                <a:gd name="T48" fmla="*/ 0 w 87"/>
                <a:gd name="T49" fmla="*/ 0 h 105"/>
                <a:gd name="T50" fmla="*/ 0 w 87"/>
                <a:gd name="T51" fmla="*/ 0 h 105"/>
                <a:gd name="T52" fmla="*/ 0 w 87"/>
                <a:gd name="T53" fmla="*/ 0 h 105"/>
                <a:gd name="T54" fmla="*/ 0 w 87"/>
                <a:gd name="T55" fmla="*/ 0 h 105"/>
                <a:gd name="T56" fmla="*/ 0 w 87"/>
                <a:gd name="T57" fmla="*/ 0 h 105"/>
                <a:gd name="T58" fmla="*/ 0 w 87"/>
                <a:gd name="T59" fmla="*/ 0 h 1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7" h="105">
                  <a:moveTo>
                    <a:pt x="51" y="0"/>
                  </a:moveTo>
                  <a:lnTo>
                    <a:pt x="64" y="2"/>
                  </a:lnTo>
                  <a:lnTo>
                    <a:pt x="73" y="6"/>
                  </a:lnTo>
                  <a:lnTo>
                    <a:pt x="80" y="13"/>
                  </a:lnTo>
                  <a:lnTo>
                    <a:pt x="83" y="21"/>
                  </a:lnTo>
                  <a:lnTo>
                    <a:pt x="86" y="33"/>
                  </a:lnTo>
                  <a:lnTo>
                    <a:pt x="87" y="44"/>
                  </a:lnTo>
                  <a:lnTo>
                    <a:pt x="87" y="105"/>
                  </a:lnTo>
                  <a:lnTo>
                    <a:pt x="67" y="105"/>
                  </a:lnTo>
                  <a:lnTo>
                    <a:pt x="67" y="47"/>
                  </a:lnTo>
                  <a:lnTo>
                    <a:pt x="67" y="38"/>
                  </a:lnTo>
                  <a:lnTo>
                    <a:pt x="65" y="29"/>
                  </a:lnTo>
                  <a:lnTo>
                    <a:pt x="61" y="22"/>
                  </a:lnTo>
                  <a:lnTo>
                    <a:pt x="54" y="19"/>
                  </a:lnTo>
                  <a:lnTo>
                    <a:pt x="44" y="18"/>
                  </a:lnTo>
                  <a:lnTo>
                    <a:pt x="33" y="19"/>
                  </a:lnTo>
                  <a:lnTo>
                    <a:pt x="26" y="24"/>
                  </a:lnTo>
                  <a:lnTo>
                    <a:pt x="22" y="31"/>
                  </a:lnTo>
                  <a:lnTo>
                    <a:pt x="20" y="40"/>
                  </a:lnTo>
                  <a:lnTo>
                    <a:pt x="20" y="49"/>
                  </a:lnTo>
                  <a:lnTo>
                    <a:pt x="20" y="58"/>
                  </a:lnTo>
                  <a:lnTo>
                    <a:pt x="20" y="105"/>
                  </a:lnTo>
                  <a:lnTo>
                    <a:pt x="0" y="105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7"/>
                  </a:lnTo>
                  <a:lnTo>
                    <a:pt x="28" y="7"/>
                  </a:lnTo>
                  <a:lnTo>
                    <a:pt x="38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4683" y="3226"/>
              <a:ext cx="11" cy="15"/>
            </a:xfrm>
            <a:custGeom>
              <a:avLst/>
              <a:gdLst>
                <a:gd name="T0" fmla="*/ 0 w 83"/>
                <a:gd name="T1" fmla="*/ 0 h 108"/>
                <a:gd name="T2" fmla="*/ 0 w 83"/>
                <a:gd name="T3" fmla="*/ 0 h 108"/>
                <a:gd name="T4" fmla="*/ 0 w 83"/>
                <a:gd name="T5" fmla="*/ 0 h 108"/>
                <a:gd name="T6" fmla="*/ 0 w 83"/>
                <a:gd name="T7" fmla="*/ 0 h 108"/>
                <a:gd name="T8" fmla="*/ 0 w 83"/>
                <a:gd name="T9" fmla="*/ 0 h 108"/>
                <a:gd name="T10" fmla="*/ 0 w 83"/>
                <a:gd name="T11" fmla="*/ 0 h 108"/>
                <a:gd name="T12" fmla="*/ 0 w 83"/>
                <a:gd name="T13" fmla="*/ 0 h 108"/>
                <a:gd name="T14" fmla="*/ 0 w 83"/>
                <a:gd name="T15" fmla="*/ 0 h 108"/>
                <a:gd name="T16" fmla="*/ 0 w 83"/>
                <a:gd name="T17" fmla="*/ 0 h 108"/>
                <a:gd name="T18" fmla="*/ 0 w 83"/>
                <a:gd name="T19" fmla="*/ 0 h 108"/>
                <a:gd name="T20" fmla="*/ 0 w 83"/>
                <a:gd name="T21" fmla="*/ 0 h 108"/>
                <a:gd name="T22" fmla="*/ 0 w 83"/>
                <a:gd name="T23" fmla="*/ 0 h 108"/>
                <a:gd name="T24" fmla="*/ 0 w 83"/>
                <a:gd name="T25" fmla="*/ 0 h 108"/>
                <a:gd name="T26" fmla="*/ 0 w 83"/>
                <a:gd name="T27" fmla="*/ 0 h 108"/>
                <a:gd name="T28" fmla="*/ 0 w 83"/>
                <a:gd name="T29" fmla="*/ 0 h 108"/>
                <a:gd name="T30" fmla="*/ 0 w 83"/>
                <a:gd name="T31" fmla="*/ 0 h 108"/>
                <a:gd name="T32" fmla="*/ 0 w 83"/>
                <a:gd name="T33" fmla="*/ 0 h 108"/>
                <a:gd name="T34" fmla="*/ 0 w 83"/>
                <a:gd name="T35" fmla="*/ 0 h 108"/>
                <a:gd name="T36" fmla="*/ 0 w 83"/>
                <a:gd name="T37" fmla="*/ 0 h 108"/>
                <a:gd name="T38" fmla="*/ 0 w 83"/>
                <a:gd name="T39" fmla="*/ 0 h 108"/>
                <a:gd name="T40" fmla="*/ 0 w 83"/>
                <a:gd name="T41" fmla="*/ 0 h 108"/>
                <a:gd name="T42" fmla="*/ 0 w 83"/>
                <a:gd name="T43" fmla="*/ 0 h 108"/>
                <a:gd name="T44" fmla="*/ 0 w 83"/>
                <a:gd name="T45" fmla="*/ 0 h 108"/>
                <a:gd name="T46" fmla="*/ 0 w 83"/>
                <a:gd name="T47" fmla="*/ 0 h 108"/>
                <a:gd name="T48" fmla="*/ 0 w 83"/>
                <a:gd name="T49" fmla="*/ 0 h 108"/>
                <a:gd name="T50" fmla="*/ 0 w 83"/>
                <a:gd name="T51" fmla="*/ 0 h 108"/>
                <a:gd name="T52" fmla="*/ 0 w 83"/>
                <a:gd name="T53" fmla="*/ 0 h 108"/>
                <a:gd name="T54" fmla="*/ 0 w 83"/>
                <a:gd name="T55" fmla="*/ 0 h 108"/>
                <a:gd name="T56" fmla="*/ 0 w 83"/>
                <a:gd name="T57" fmla="*/ 0 h 108"/>
                <a:gd name="T58" fmla="*/ 0 w 83"/>
                <a:gd name="T59" fmla="*/ 0 h 108"/>
                <a:gd name="T60" fmla="*/ 0 w 83"/>
                <a:gd name="T61" fmla="*/ 0 h 10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3" h="108">
                  <a:moveTo>
                    <a:pt x="57" y="0"/>
                  </a:moveTo>
                  <a:lnTo>
                    <a:pt x="70" y="2"/>
                  </a:lnTo>
                  <a:lnTo>
                    <a:pt x="83" y="6"/>
                  </a:lnTo>
                  <a:lnTo>
                    <a:pt x="83" y="32"/>
                  </a:lnTo>
                  <a:lnTo>
                    <a:pt x="75" y="25"/>
                  </a:lnTo>
                  <a:lnTo>
                    <a:pt x="65" y="20"/>
                  </a:lnTo>
                  <a:lnTo>
                    <a:pt x="54" y="18"/>
                  </a:lnTo>
                  <a:lnTo>
                    <a:pt x="40" y="21"/>
                  </a:lnTo>
                  <a:lnTo>
                    <a:pt x="30" y="29"/>
                  </a:lnTo>
                  <a:lnTo>
                    <a:pt x="23" y="41"/>
                  </a:lnTo>
                  <a:lnTo>
                    <a:pt x="19" y="54"/>
                  </a:lnTo>
                  <a:lnTo>
                    <a:pt x="23" y="69"/>
                  </a:lnTo>
                  <a:lnTo>
                    <a:pt x="30" y="80"/>
                  </a:lnTo>
                  <a:lnTo>
                    <a:pt x="41" y="87"/>
                  </a:lnTo>
                  <a:lnTo>
                    <a:pt x="55" y="91"/>
                  </a:lnTo>
                  <a:lnTo>
                    <a:pt x="66" y="89"/>
                  </a:lnTo>
                  <a:lnTo>
                    <a:pt x="75" y="84"/>
                  </a:lnTo>
                  <a:lnTo>
                    <a:pt x="83" y="77"/>
                  </a:lnTo>
                  <a:lnTo>
                    <a:pt x="83" y="103"/>
                  </a:lnTo>
                  <a:lnTo>
                    <a:pt x="69" y="107"/>
                  </a:lnTo>
                  <a:lnTo>
                    <a:pt x="55" y="108"/>
                  </a:lnTo>
                  <a:lnTo>
                    <a:pt x="38" y="106"/>
                  </a:lnTo>
                  <a:lnTo>
                    <a:pt x="23" y="99"/>
                  </a:lnTo>
                  <a:lnTo>
                    <a:pt x="11" y="87"/>
                  </a:lnTo>
                  <a:lnTo>
                    <a:pt x="3" y="72"/>
                  </a:lnTo>
                  <a:lnTo>
                    <a:pt x="0" y="55"/>
                  </a:lnTo>
                  <a:lnTo>
                    <a:pt x="3" y="38"/>
                  </a:lnTo>
                  <a:lnTo>
                    <a:pt x="11" y="22"/>
                  </a:lnTo>
                  <a:lnTo>
                    <a:pt x="23" y="10"/>
                  </a:lnTo>
                  <a:lnTo>
                    <a:pt x="38" y="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4696" y="3226"/>
              <a:ext cx="14" cy="15"/>
            </a:xfrm>
            <a:custGeom>
              <a:avLst/>
              <a:gdLst>
                <a:gd name="T0" fmla="*/ 0 w 98"/>
                <a:gd name="T1" fmla="*/ 0 h 108"/>
                <a:gd name="T2" fmla="*/ 0 w 98"/>
                <a:gd name="T3" fmla="*/ 0 h 108"/>
                <a:gd name="T4" fmla="*/ 0 w 98"/>
                <a:gd name="T5" fmla="*/ 0 h 108"/>
                <a:gd name="T6" fmla="*/ 0 w 98"/>
                <a:gd name="T7" fmla="*/ 0 h 108"/>
                <a:gd name="T8" fmla="*/ 0 w 98"/>
                <a:gd name="T9" fmla="*/ 0 h 108"/>
                <a:gd name="T10" fmla="*/ 0 w 98"/>
                <a:gd name="T11" fmla="*/ 0 h 108"/>
                <a:gd name="T12" fmla="*/ 0 w 98"/>
                <a:gd name="T13" fmla="*/ 0 h 108"/>
                <a:gd name="T14" fmla="*/ 0 w 98"/>
                <a:gd name="T15" fmla="*/ 0 h 108"/>
                <a:gd name="T16" fmla="*/ 0 w 98"/>
                <a:gd name="T17" fmla="*/ 0 h 108"/>
                <a:gd name="T18" fmla="*/ 0 w 98"/>
                <a:gd name="T19" fmla="*/ 0 h 108"/>
                <a:gd name="T20" fmla="*/ 0 w 98"/>
                <a:gd name="T21" fmla="*/ 0 h 108"/>
                <a:gd name="T22" fmla="*/ 0 w 98"/>
                <a:gd name="T23" fmla="*/ 0 h 108"/>
                <a:gd name="T24" fmla="*/ 0 w 98"/>
                <a:gd name="T25" fmla="*/ 0 h 108"/>
                <a:gd name="T26" fmla="*/ 0 w 98"/>
                <a:gd name="T27" fmla="*/ 0 h 108"/>
                <a:gd name="T28" fmla="*/ 0 w 98"/>
                <a:gd name="T29" fmla="*/ 0 h 108"/>
                <a:gd name="T30" fmla="*/ 0 w 98"/>
                <a:gd name="T31" fmla="*/ 0 h 108"/>
                <a:gd name="T32" fmla="*/ 0 w 98"/>
                <a:gd name="T33" fmla="*/ 0 h 108"/>
                <a:gd name="T34" fmla="*/ 0 w 98"/>
                <a:gd name="T35" fmla="*/ 0 h 108"/>
                <a:gd name="T36" fmla="*/ 0 w 98"/>
                <a:gd name="T37" fmla="*/ 0 h 108"/>
                <a:gd name="T38" fmla="*/ 0 w 98"/>
                <a:gd name="T39" fmla="*/ 0 h 108"/>
                <a:gd name="T40" fmla="*/ 0 w 98"/>
                <a:gd name="T41" fmla="*/ 0 h 108"/>
                <a:gd name="T42" fmla="*/ 0 w 98"/>
                <a:gd name="T43" fmla="*/ 0 h 108"/>
                <a:gd name="T44" fmla="*/ 0 w 98"/>
                <a:gd name="T45" fmla="*/ 0 h 108"/>
                <a:gd name="T46" fmla="*/ 0 w 98"/>
                <a:gd name="T47" fmla="*/ 0 h 108"/>
                <a:gd name="T48" fmla="*/ 0 w 98"/>
                <a:gd name="T49" fmla="*/ 0 h 108"/>
                <a:gd name="T50" fmla="*/ 0 w 98"/>
                <a:gd name="T51" fmla="*/ 0 h 108"/>
                <a:gd name="T52" fmla="*/ 0 w 98"/>
                <a:gd name="T53" fmla="*/ 0 h 108"/>
                <a:gd name="T54" fmla="*/ 0 w 98"/>
                <a:gd name="T55" fmla="*/ 0 h 108"/>
                <a:gd name="T56" fmla="*/ 0 w 98"/>
                <a:gd name="T57" fmla="*/ 0 h 108"/>
                <a:gd name="T58" fmla="*/ 0 w 98"/>
                <a:gd name="T59" fmla="*/ 0 h 108"/>
                <a:gd name="T60" fmla="*/ 0 w 98"/>
                <a:gd name="T61" fmla="*/ 0 h 108"/>
                <a:gd name="T62" fmla="*/ 0 w 98"/>
                <a:gd name="T63" fmla="*/ 0 h 108"/>
                <a:gd name="T64" fmla="*/ 0 w 98"/>
                <a:gd name="T65" fmla="*/ 0 h 108"/>
                <a:gd name="T66" fmla="*/ 0 w 98"/>
                <a:gd name="T67" fmla="*/ 0 h 108"/>
                <a:gd name="T68" fmla="*/ 0 w 98"/>
                <a:gd name="T69" fmla="*/ 0 h 108"/>
                <a:gd name="T70" fmla="*/ 0 w 98"/>
                <a:gd name="T71" fmla="*/ 0 h 108"/>
                <a:gd name="T72" fmla="*/ 0 w 98"/>
                <a:gd name="T73" fmla="*/ 0 h 108"/>
                <a:gd name="T74" fmla="*/ 0 w 98"/>
                <a:gd name="T75" fmla="*/ 0 h 108"/>
                <a:gd name="T76" fmla="*/ 0 w 98"/>
                <a:gd name="T77" fmla="*/ 0 h 108"/>
                <a:gd name="T78" fmla="*/ 0 w 98"/>
                <a:gd name="T79" fmla="*/ 0 h 108"/>
                <a:gd name="T80" fmla="*/ 0 w 98"/>
                <a:gd name="T81" fmla="*/ 0 h 108"/>
                <a:gd name="T82" fmla="*/ 0 w 98"/>
                <a:gd name="T83" fmla="*/ 0 h 108"/>
                <a:gd name="T84" fmla="*/ 0 w 98"/>
                <a:gd name="T85" fmla="*/ 0 h 10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8" h="108">
                  <a:moveTo>
                    <a:pt x="50" y="17"/>
                  </a:moveTo>
                  <a:lnTo>
                    <a:pt x="39" y="19"/>
                  </a:lnTo>
                  <a:lnTo>
                    <a:pt x="30" y="25"/>
                  </a:lnTo>
                  <a:lnTo>
                    <a:pt x="23" y="33"/>
                  </a:lnTo>
                  <a:lnTo>
                    <a:pt x="20" y="42"/>
                  </a:lnTo>
                  <a:lnTo>
                    <a:pt x="78" y="42"/>
                  </a:lnTo>
                  <a:lnTo>
                    <a:pt x="75" y="32"/>
                  </a:lnTo>
                  <a:lnTo>
                    <a:pt x="69" y="24"/>
                  </a:lnTo>
                  <a:lnTo>
                    <a:pt x="61" y="19"/>
                  </a:lnTo>
                  <a:lnTo>
                    <a:pt x="50" y="17"/>
                  </a:lnTo>
                  <a:close/>
                  <a:moveTo>
                    <a:pt x="50" y="0"/>
                  </a:moveTo>
                  <a:lnTo>
                    <a:pt x="64" y="2"/>
                  </a:lnTo>
                  <a:lnTo>
                    <a:pt x="77" y="7"/>
                  </a:lnTo>
                  <a:lnTo>
                    <a:pt x="86" y="15"/>
                  </a:lnTo>
                  <a:lnTo>
                    <a:pt x="92" y="27"/>
                  </a:lnTo>
                  <a:lnTo>
                    <a:pt x="97" y="40"/>
                  </a:lnTo>
                  <a:lnTo>
                    <a:pt x="98" y="55"/>
                  </a:lnTo>
                  <a:lnTo>
                    <a:pt x="98" y="57"/>
                  </a:lnTo>
                  <a:lnTo>
                    <a:pt x="20" y="57"/>
                  </a:lnTo>
                  <a:lnTo>
                    <a:pt x="22" y="70"/>
                  </a:lnTo>
                  <a:lnTo>
                    <a:pt x="28" y="80"/>
                  </a:lnTo>
                  <a:lnTo>
                    <a:pt x="37" y="89"/>
                  </a:lnTo>
                  <a:lnTo>
                    <a:pt x="50" y="91"/>
                  </a:lnTo>
                  <a:lnTo>
                    <a:pt x="61" y="90"/>
                  </a:lnTo>
                  <a:lnTo>
                    <a:pt x="69" y="86"/>
                  </a:lnTo>
                  <a:lnTo>
                    <a:pt x="76" y="79"/>
                  </a:lnTo>
                  <a:lnTo>
                    <a:pt x="82" y="71"/>
                  </a:lnTo>
                  <a:lnTo>
                    <a:pt x="98" y="80"/>
                  </a:lnTo>
                  <a:lnTo>
                    <a:pt x="89" y="93"/>
                  </a:lnTo>
                  <a:lnTo>
                    <a:pt x="78" y="101"/>
                  </a:lnTo>
                  <a:lnTo>
                    <a:pt x="64" y="107"/>
                  </a:lnTo>
                  <a:lnTo>
                    <a:pt x="50" y="108"/>
                  </a:lnTo>
                  <a:lnTo>
                    <a:pt x="33" y="106"/>
                  </a:lnTo>
                  <a:lnTo>
                    <a:pt x="19" y="99"/>
                  </a:lnTo>
                  <a:lnTo>
                    <a:pt x="8" y="87"/>
                  </a:lnTo>
                  <a:lnTo>
                    <a:pt x="3" y="72"/>
                  </a:lnTo>
                  <a:lnTo>
                    <a:pt x="0" y="55"/>
                  </a:lnTo>
                  <a:lnTo>
                    <a:pt x="1" y="40"/>
                  </a:lnTo>
                  <a:lnTo>
                    <a:pt x="5" y="27"/>
                  </a:lnTo>
                  <a:lnTo>
                    <a:pt x="12" y="15"/>
                  </a:lnTo>
                  <a:lnTo>
                    <a:pt x="22" y="7"/>
                  </a:lnTo>
                  <a:lnTo>
                    <a:pt x="35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4721" y="3226"/>
              <a:ext cx="10" cy="15"/>
            </a:xfrm>
            <a:custGeom>
              <a:avLst/>
              <a:gdLst>
                <a:gd name="T0" fmla="*/ 0 w 71"/>
                <a:gd name="T1" fmla="*/ 0 h 108"/>
                <a:gd name="T2" fmla="*/ 0 w 71"/>
                <a:gd name="T3" fmla="*/ 0 h 108"/>
                <a:gd name="T4" fmla="*/ 0 w 71"/>
                <a:gd name="T5" fmla="*/ 0 h 108"/>
                <a:gd name="T6" fmla="*/ 0 w 71"/>
                <a:gd name="T7" fmla="*/ 0 h 108"/>
                <a:gd name="T8" fmla="*/ 0 w 71"/>
                <a:gd name="T9" fmla="*/ 0 h 108"/>
                <a:gd name="T10" fmla="*/ 0 w 71"/>
                <a:gd name="T11" fmla="*/ 0 h 108"/>
                <a:gd name="T12" fmla="*/ 0 w 71"/>
                <a:gd name="T13" fmla="*/ 0 h 108"/>
                <a:gd name="T14" fmla="*/ 0 w 71"/>
                <a:gd name="T15" fmla="*/ 0 h 108"/>
                <a:gd name="T16" fmla="*/ 0 w 71"/>
                <a:gd name="T17" fmla="*/ 0 h 108"/>
                <a:gd name="T18" fmla="*/ 0 w 71"/>
                <a:gd name="T19" fmla="*/ 0 h 108"/>
                <a:gd name="T20" fmla="*/ 0 w 71"/>
                <a:gd name="T21" fmla="*/ 0 h 108"/>
                <a:gd name="T22" fmla="*/ 0 w 71"/>
                <a:gd name="T23" fmla="*/ 0 h 108"/>
                <a:gd name="T24" fmla="*/ 0 w 71"/>
                <a:gd name="T25" fmla="*/ 0 h 108"/>
                <a:gd name="T26" fmla="*/ 0 w 71"/>
                <a:gd name="T27" fmla="*/ 0 h 108"/>
                <a:gd name="T28" fmla="*/ 0 w 71"/>
                <a:gd name="T29" fmla="*/ 0 h 108"/>
                <a:gd name="T30" fmla="*/ 0 w 71"/>
                <a:gd name="T31" fmla="*/ 0 h 108"/>
                <a:gd name="T32" fmla="*/ 0 w 71"/>
                <a:gd name="T33" fmla="*/ 0 h 108"/>
                <a:gd name="T34" fmla="*/ 0 w 71"/>
                <a:gd name="T35" fmla="*/ 0 h 108"/>
                <a:gd name="T36" fmla="*/ 0 w 71"/>
                <a:gd name="T37" fmla="*/ 0 h 108"/>
                <a:gd name="T38" fmla="*/ 0 w 71"/>
                <a:gd name="T39" fmla="*/ 0 h 108"/>
                <a:gd name="T40" fmla="*/ 0 w 71"/>
                <a:gd name="T41" fmla="*/ 0 h 108"/>
                <a:gd name="T42" fmla="*/ 0 w 71"/>
                <a:gd name="T43" fmla="*/ 0 h 108"/>
                <a:gd name="T44" fmla="*/ 0 w 71"/>
                <a:gd name="T45" fmla="*/ 0 h 108"/>
                <a:gd name="T46" fmla="*/ 0 w 71"/>
                <a:gd name="T47" fmla="*/ 0 h 108"/>
                <a:gd name="T48" fmla="*/ 0 w 71"/>
                <a:gd name="T49" fmla="*/ 0 h 108"/>
                <a:gd name="T50" fmla="*/ 0 w 71"/>
                <a:gd name="T51" fmla="*/ 0 h 108"/>
                <a:gd name="T52" fmla="*/ 0 w 71"/>
                <a:gd name="T53" fmla="*/ 0 h 108"/>
                <a:gd name="T54" fmla="*/ 0 w 71"/>
                <a:gd name="T55" fmla="*/ 0 h 108"/>
                <a:gd name="T56" fmla="*/ 0 w 71"/>
                <a:gd name="T57" fmla="*/ 0 h 108"/>
                <a:gd name="T58" fmla="*/ 0 w 71"/>
                <a:gd name="T59" fmla="*/ 0 h 108"/>
                <a:gd name="T60" fmla="*/ 0 w 71"/>
                <a:gd name="T61" fmla="*/ 0 h 108"/>
                <a:gd name="T62" fmla="*/ 0 w 71"/>
                <a:gd name="T63" fmla="*/ 0 h 108"/>
                <a:gd name="T64" fmla="*/ 0 w 71"/>
                <a:gd name="T65" fmla="*/ 0 h 108"/>
                <a:gd name="T66" fmla="*/ 0 w 71"/>
                <a:gd name="T67" fmla="*/ 0 h 108"/>
                <a:gd name="T68" fmla="*/ 0 w 71"/>
                <a:gd name="T69" fmla="*/ 0 h 108"/>
                <a:gd name="T70" fmla="*/ 0 w 71"/>
                <a:gd name="T71" fmla="*/ 0 h 108"/>
                <a:gd name="T72" fmla="*/ 0 w 71"/>
                <a:gd name="T73" fmla="*/ 0 h 108"/>
                <a:gd name="T74" fmla="*/ 0 w 71"/>
                <a:gd name="T75" fmla="*/ 0 h 108"/>
                <a:gd name="T76" fmla="*/ 0 w 71"/>
                <a:gd name="T77" fmla="*/ 0 h 108"/>
                <a:gd name="T78" fmla="*/ 0 w 71"/>
                <a:gd name="T79" fmla="*/ 0 h 108"/>
                <a:gd name="T80" fmla="*/ 0 w 71"/>
                <a:gd name="T81" fmla="*/ 0 h 108"/>
                <a:gd name="T82" fmla="*/ 0 w 71"/>
                <a:gd name="T83" fmla="*/ 0 h 108"/>
                <a:gd name="T84" fmla="*/ 0 w 71"/>
                <a:gd name="T85" fmla="*/ 0 h 108"/>
                <a:gd name="T86" fmla="*/ 0 w 71"/>
                <a:gd name="T87" fmla="*/ 0 h 108"/>
                <a:gd name="T88" fmla="*/ 0 w 71"/>
                <a:gd name="T89" fmla="*/ 0 h 108"/>
                <a:gd name="T90" fmla="*/ 0 w 71"/>
                <a:gd name="T91" fmla="*/ 0 h 108"/>
                <a:gd name="T92" fmla="*/ 0 w 71"/>
                <a:gd name="T93" fmla="*/ 0 h 108"/>
                <a:gd name="T94" fmla="*/ 0 w 71"/>
                <a:gd name="T95" fmla="*/ 0 h 108"/>
                <a:gd name="T96" fmla="*/ 0 w 71"/>
                <a:gd name="T97" fmla="*/ 0 h 108"/>
                <a:gd name="T98" fmla="*/ 0 w 71"/>
                <a:gd name="T99" fmla="*/ 0 h 108"/>
                <a:gd name="T100" fmla="*/ 0 w 71"/>
                <a:gd name="T101" fmla="*/ 0 h 108"/>
                <a:gd name="T102" fmla="*/ 0 w 71"/>
                <a:gd name="T103" fmla="*/ 0 h 108"/>
                <a:gd name="T104" fmla="*/ 0 w 71"/>
                <a:gd name="T105" fmla="*/ 0 h 10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1" h="108">
                  <a:moveTo>
                    <a:pt x="35" y="0"/>
                  </a:moveTo>
                  <a:lnTo>
                    <a:pt x="47" y="2"/>
                  </a:lnTo>
                  <a:lnTo>
                    <a:pt x="56" y="9"/>
                  </a:lnTo>
                  <a:lnTo>
                    <a:pt x="63" y="18"/>
                  </a:lnTo>
                  <a:lnTo>
                    <a:pt x="47" y="26"/>
                  </a:lnTo>
                  <a:lnTo>
                    <a:pt x="44" y="22"/>
                  </a:lnTo>
                  <a:lnTo>
                    <a:pt x="42" y="20"/>
                  </a:lnTo>
                  <a:lnTo>
                    <a:pt x="39" y="18"/>
                  </a:lnTo>
                  <a:lnTo>
                    <a:pt x="34" y="18"/>
                  </a:lnTo>
                  <a:lnTo>
                    <a:pt x="31" y="18"/>
                  </a:lnTo>
                  <a:lnTo>
                    <a:pt x="28" y="19"/>
                  </a:lnTo>
                  <a:lnTo>
                    <a:pt x="26" y="21"/>
                  </a:lnTo>
                  <a:lnTo>
                    <a:pt x="24" y="25"/>
                  </a:lnTo>
                  <a:lnTo>
                    <a:pt x="24" y="27"/>
                  </a:lnTo>
                  <a:lnTo>
                    <a:pt x="25" y="33"/>
                  </a:lnTo>
                  <a:lnTo>
                    <a:pt x="31" y="38"/>
                  </a:lnTo>
                  <a:lnTo>
                    <a:pt x="39" y="42"/>
                  </a:lnTo>
                  <a:lnTo>
                    <a:pt x="47" y="46"/>
                  </a:lnTo>
                  <a:lnTo>
                    <a:pt x="56" y="50"/>
                  </a:lnTo>
                  <a:lnTo>
                    <a:pt x="63" y="56"/>
                  </a:lnTo>
                  <a:lnTo>
                    <a:pt x="69" y="64"/>
                  </a:lnTo>
                  <a:lnTo>
                    <a:pt x="71" y="75"/>
                  </a:lnTo>
                  <a:lnTo>
                    <a:pt x="68" y="89"/>
                  </a:lnTo>
                  <a:lnTo>
                    <a:pt x="61" y="99"/>
                  </a:lnTo>
                  <a:lnTo>
                    <a:pt x="49" y="106"/>
                  </a:lnTo>
                  <a:lnTo>
                    <a:pt x="35" y="108"/>
                  </a:lnTo>
                  <a:lnTo>
                    <a:pt x="25" y="107"/>
                  </a:lnTo>
                  <a:lnTo>
                    <a:pt x="14" y="103"/>
                  </a:lnTo>
                  <a:lnTo>
                    <a:pt x="6" y="96"/>
                  </a:lnTo>
                  <a:lnTo>
                    <a:pt x="0" y="86"/>
                  </a:lnTo>
                  <a:lnTo>
                    <a:pt x="17" y="78"/>
                  </a:lnTo>
                  <a:lnTo>
                    <a:pt x="21" y="85"/>
                  </a:lnTo>
                  <a:lnTo>
                    <a:pt x="27" y="90"/>
                  </a:lnTo>
                  <a:lnTo>
                    <a:pt x="35" y="91"/>
                  </a:lnTo>
                  <a:lnTo>
                    <a:pt x="40" y="91"/>
                  </a:lnTo>
                  <a:lnTo>
                    <a:pt x="43" y="90"/>
                  </a:lnTo>
                  <a:lnTo>
                    <a:pt x="47" y="87"/>
                  </a:lnTo>
                  <a:lnTo>
                    <a:pt x="49" y="85"/>
                  </a:lnTo>
                  <a:lnTo>
                    <a:pt x="50" y="82"/>
                  </a:lnTo>
                  <a:lnTo>
                    <a:pt x="51" y="77"/>
                  </a:lnTo>
                  <a:lnTo>
                    <a:pt x="50" y="74"/>
                  </a:lnTo>
                  <a:lnTo>
                    <a:pt x="49" y="70"/>
                  </a:lnTo>
                  <a:lnTo>
                    <a:pt x="47" y="68"/>
                  </a:lnTo>
                  <a:lnTo>
                    <a:pt x="43" y="65"/>
                  </a:lnTo>
                  <a:lnTo>
                    <a:pt x="25" y="55"/>
                  </a:lnTo>
                  <a:lnTo>
                    <a:pt x="17" y="50"/>
                  </a:lnTo>
                  <a:lnTo>
                    <a:pt x="11" y="46"/>
                  </a:lnTo>
                  <a:lnTo>
                    <a:pt x="6" y="39"/>
                  </a:lnTo>
                  <a:lnTo>
                    <a:pt x="5" y="29"/>
                  </a:lnTo>
                  <a:lnTo>
                    <a:pt x="7" y="18"/>
                  </a:lnTo>
                  <a:lnTo>
                    <a:pt x="14" y="9"/>
                  </a:lnTo>
                  <a:lnTo>
                    <a:pt x="24" y="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733" y="3226"/>
              <a:ext cx="15" cy="15"/>
            </a:xfrm>
            <a:custGeom>
              <a:avLst/>
              <a:gdLst>
                <a:gd name="T0" fmla="*/ 0 w 110"/>
                <a:gd name="T1" fmla="*/ 0 h 108"/>
                <a:gd name="T2" fmla="*/ 0 w 110"/>
                <a:gd name="T3" fmla="*/ 0 h 108"/>
                <a:gd name="T4" fmla="*/ 0 w 110"/>
                <a:gd name="T5" fmla="*/ 0 h 108"/>
                <a:gd name="T6" fmla="*/ 0 w 110"/>
                <a:gd name="T7" fmla="*/ 0 h 108"/>
                <a:gd name="T8" fmla="*/ 0 w 110"/>
                <a:gd name="T9" fmla="*/ 0 h 108"/>
                <a:gd name="T10" fmla="*/ 0 w 110"/>
                <a:gd name="T11" fmla="*/ 0 h 108"/>
                <a:gd name="T12" fmla="*/ 0 w 110"/>
                <a:gd name="T13" fmla="*/ 0 h 108"/>
                <a:gd name="T14" fmla="*/ 0 w 110"/>
                <a:gd name="T15" fmla="*/ 0 h 108"/>
                <a:gd name="T16" fmla="*/ 0 w 110"/>
                <a:gd name="T17" fmla="*/ 0 h 108"/>
                <a:gd name="T18" fmla="*/ 0 w 110"/>
                <a:gd name="T19" fmla="*/ 0 h 108"/>
                <a:gd name="T20" fmla="*/ 0 w 110"/>
                <a:gd name="T21" fmla="*/ 0 h 108"/>
                <a:gd name="T22" fmla="*/ 0 w 110"/>
                <a:gd name="T23" fmla="*/ 0 h 108"/>
                <a:gd name="T24" fmla="*/ 0 w 110"/>
                <a:gd name="T25" fmla="*/ 0 h 108"/>
                <a:gd name="T26" fmla="*/ 0 w 110"/>
                <a:gd name="T27" fmla="*/ 0 h 108"/>
                <a:gd name="T28" fmla="*/ 0 w 110"/>
                <a:gd name="T29" fmla="*/ 0 h 108"/>
                <a:gd name="T30" fmla="*/ 0 w 110"/>
                <a:gd name="T31" fmla="*/ 0 h 108"/>
                <a:gd name="T32" fmla="*/ 0 w 110"/>
                <a:gd name="T33" fmla="*/ 0 h 108"/>
                <a:gd name="T34" fmla="*/ 0 w 110"/>
                <a:gd name="T35" fmla="*/ 0 h 108"/>
                <a:gd name="T36" fmla="*/ 0 w 110"/>
                <a:gd name="T37" fmla="*/ 0 h 108"/>
                <a:gd name="T38" fmla="*/ 0 w 110"/>
                <a:gd name="T39" fmla="*/ 0 h 108"/>
                <a:gd name="T40" fmla="*/ 0 w 110"/>
                <a:gd name="T41" fmla="*/ 0 h 108"/>
                <a:gd name="T42" fmla="*/ 0 w 110"/>
                <a:gd name="T43" fmla="*/ 0 h 108"/>
                <a:gd name="T44" fmla="*/ 0 w 110"/>
                <a:gd name="T45" fmla="*/ 0 h 108"/>
                <a:gd name="T46" fmla="*/ 0 w 110"/>
                <a:gd name="T47" fmla="*/ 0 h 108"/>
                <a:gd name="T48" fmla="*/ 0 w 110"/>
                <a:gd name="T49" fmla="*/ 0 h 108"/>
                <a:gd name="T50" fmla="*/ 0 w 110"/>
                <a:gd name="T51" fmla="*/ 0 h 108"/>
                <a:gd name="T52" fmla="*/ 0 w 110"/>
                <a:gd name="T53" fmla="*/ 0 h 108"/>
                <a:gd name="T54" fmla="*/ 0 w 110"/>
                <a:gd name="T55" fmla="*/ 0 h 108"/>
                <a:gd name="T56" fmla="*/ 0 w 110"/>
                <a:gd name="T57" fmla="*/ 0 h 108"/>
                <a:gd name="T58" fmla="*/ 0 w 110"/>
                <a:gd name="T59" fmla="*/ 0 h 108"/>
                <a:gd name="T60" fmla="*/ 0 w 110"/>
                <a:gd name="T61" fmla="*/ 0 h 108"/>
                <a:gd name="T62" fmla="*/ 0 w 110"/>
                <a:gd name="T63" fmla="*/ 0 h 108"/>
                <a:gd name="T64" fmla="*/ 0 w 110"/>
                <a:gd name="T65" fmla="*/ 0 h 108"/>
                <a:gd name="T66" fmla="*/ 0 w 110"/>
                <a:gd name="T67" fmla="*/ 0 h 108"/>
                <a:gd name="T68" fmla="*/ 0 w 110"/>
                <a:gd name="T69" fmla="*/ 0 h 108"/>
                <a:gd name="T70" fmla="*/ 0 w 110"/>
                <a:gd name="T71" fmla="*/ 0 h 108"/>
                <a:gd name="T72" fmla="*/ 0 w 110"/>
                <a:gd name="T73" fmla="*/ 0 h 108"/>
                <a:gd name="T74" fmla="*/ 0 w 110"/>
                <a:gd name="T75" fmla="*/ 0 h 1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0" h="108">
                  <a:moveTo>
                    <a:pt x="54" y="19"/>
                  </a:moveTo>
                  <a:lnTo>
                    <a:pt x="41" y="21"/>
                  </a:lnTo>
                  <a:lnTo>
                    <a:pt x="30" y="29"/>
                  </a:lnTo>
                  <a:lnTo>
                    <a:pt x="23" y="41"/>
                  </a:lnTo>
                  <a:lnTo>
                    <a:pt x="19" y="55"/>
                  </a:lnTo>
                  <a:lnTo>
                    <a:pt x="23" y="68"/>
                  </a:lnTo>
                  <a:lnTo>
                    <a:pt x="30" y="79"/>
                  </a:lnTo>
                  <a:lnTo>
                    <a:pt x="41" y="87"/>
                  </a:lnTo>
                  <a:lnTo>
                    <a:pt x="54" y="90"/>
                  </a:lnTo>
                  <a:lnTo>
                    <a:pt x="68" y="87"/>
                  </a:lnTo>
                  <a:lnTo>
                    <a:pt x="80" y="79"/>
                  </a:lnTo>
                  <a:lnTo>
                    <a:pt x="87" y="68"/>
                  </a:lnTo>
                  <a:lnTo>
                    <a:pt x="90" y="55"/>
                  </a:lnTo>
                  <a:lnTo>
                    <a:pt x="87" y="41"/>
                  </a:lnTo>
                  <a:lnTo>
                    <a:pt x="80" y="29"/>
                  </a:lnTo>
                  <a:lnTo>
                    <a:pt x="68" y="21"/>
                  </a:lnTo>
                  <a:lnTo>
                    <a:pt x="54" y="19"/>
                  </a:lnTo>
                  <a:close/>
                  <a:moveTo>
                    <a:pt x="54" y="0"/>
                  </a:moveTo>
                  <a:lnTo>
                    <a:pt x="72" y="3"/>
                  </a:lnTo>
                  <a:lnTo>
                    <a:pt x="87" y="10"/>
                  </a:lnTo>
                  <a:lnTo>
                    <a:pt x="100" y="22"/>
                  </a:lnTo>
                  <a:lnTo>
                    <a:pt x="107" y="36"/>
                  </a:lnTo>
                  <a:lnTo>
                    <a:pt x="110" y="55"/>
                  </a:lnTo>
                  <a:lnTo>
                    <a:pt x="107" y="72"/>
                  </a:lnTo>
                  <a:lnTo>
                    <a:pt x="100" y="87"/>
                  </a:lnTo>
                  <a:lnTo>
                    <a:pt x="87" y="99"/>
                  </a:lnTo>
                  <a:lnTo>
                    <a:pt x="72" y="106"/>
                  </a:lnTo>
                  <a:lnTo>
                    <a:pt x="54" y="108"/>
                  </a:lnTo>
                  <a:lnTo>
                    <a:pt x="37" y="106"/>
                  </a:lnTo>
                  <a:lnTo>
                    <a:pt x="22" y="99"/>
                  </a:lnTo>
                  <a:lnTo>
                    <a:pt x="10" y="87"/>
                  </a:lnTo>
                  <a:lnTo>
                    <a:pt x="3" y="72"/>
                  </a:lnTo>
                  <a:lnTo>
                    <a:pt x="0" y="55"/>
                  </a:lnTo>
                  <a:lnTo>
                    <a:pt x="3" y="36"/>
                  </a:lnTo>
                  <a:lnTo>
                    <a:pt x="10" y="22"/>
                  </a:lnTo>
                  <a:lnTo>
                    <a:pt x="22" y="10"/>
                  </a:lnTo>
                  <a:lnTo>
                    <a:pt x="37" y="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Rectangle 50"/>
            <p:cNvSpPr>
              <a:spLocks noChangeArrowheads="1"/>
            </p:cNvSpPr>
            <p:nvPr/>
          </p:nvSpPr>
          <p:spPr bwMode="auto">
            <a:xfrm>
              <a:off x="4751" y="3214"/>
              <a:ext cx="3" cy="2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CH" altLang="de-DE" smtClean="0">
                <a:cs typeface="+mn-cs"/>
              </a:endParaRPr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758" y="3226"/>
              <a:ext cx="12" cy="15"/>
            </a:xfrm>
            <a:custGeom>
              <a:avLst/>
              <a:gdLst>
                <a:gd name="T0" fmla="*/ 0 w 87"/>
                <a:gd name="T1" fmla="*/ 0 h 105"/>
                <a:gd name="T2" fmla="*/ 0 w 87"/>
                <a:gd name="T3" fmla="*/ 0 h 105"/>
                <a:gd name="T4" fmla="*/ 0 w 87"/>
                <a:gd name="T5" fmla="*/ 0 h 105"/>
                <a:gd name="T6" fmla="*/ 0 w 87"/>
                <a:gd name="T7" fmla="*/ 0 h 105"/>
                <a:gd name="T8" fmla="*/ 0 w 87"/>
                <a:gd name="T9" fmla="*/ 0 h 105"/>
                <a:gd name="T10" fmla="*/ 0 w 87"/>
                <a:gd name="T11" fmla="*/ 0 h 105"/>
                <a:gd name="T12" fmla="*/ 0 w 87"/>
                <a:gd name="T13" fmla="*/ 0 h 105"/>
                <a:gd name="T14" fmla="*/ 0 w 87"/>
                <a:gd name="T15" fmla="*/ 0 h 105"/>
                <a:gd name="T16" fmla="*/ 0 w 87"/>
                <a:gd name="T17" fmla="*/ 0 h 105"/>
                <a:gd name="T18" fmla="*/ 0 w 87"/>
                <a:gd name="T19" fmla="*/ 0 h 105"/>
                <a:gd name="T20" fmla="*/ 0 w 87"/>
                <a:gd name="T21" fmla="*/ 0 h 105"/>
                <a:gd name="T22" fmla="*/ 0 w 87"/>
                <a:gd name="T23" fmla="*/ 0 h 105"/>
                <a:gd name="T24" fmla="*/ 0 w 87"/>
                <a:gd name="T25" fmla="*/ 0 h 105"/>
                <a:gd name="T26" fmla="*/ 0 w 87"/>
                <a:gd name="T27" fmla="*/ 0 h 105"/>
                <a:gd name="T28" fmla="*/ 0 w 87"/>
                <a:gd name="T29" fmla="*/ 0 h 105"/>
                <a:gd name="T30" fmla="*/ 0 w 87"/>
                <a:gd name="T31" fmla="*/ 0 h 105"/>
                <a:gd name="T32" fmla="*/ 0 w 87"/>
                <a:gd name="T33" fmla="*/ 0 h 105"/>
                <a:gd name="T34" fmla="*/ 0 w 87"/>
                <a:gd name="T35" fmla="*/ 0 h 105"/>
                <a:gd name="T36" fmla="*/ 0 w 87"/>
                <a:gd name="T37" fmla="*/ 0 h 105"/>
                <a:gd name="T38" fmla="*/ 0 w 87"/>
                <a:gd name="T39" fmla="*/ 0 h 105"/>
                <a:gd name="T40" fmla="*/ 0 w 87"/>
                <a:gd name="T41" fmla="*/ 0 h 105"/>
                <a:gd name="T42" fmla="*/ 0 w 87"/>
                <a:gd name="T43" fmla="*/ 0 h 105"/>
                <a:gd name="T44" fmla="*/ 0 w 87"/>
                <a:gd name="T45" fmla="*/ 0 h 105"/>
                <a:gd name="T46" fmla="*/ 0 w 87"/>
                <a:gd name="T47" fmla="*/ 0 h 105"/>
                <a:gd name="T48" fmla="*/ 0 w 87"/>
                <a:gd name="T49" fmla="*/ 0 h 105"/>
                <a:gd name="T50" fmla="*/ 0 w 87"/>
                <a:gd name="T51" fmla="*/ 0 h 105"/>
                <a:gd name="T52" fmla="*/ 0 w 87"/>
                <a:gd name="T53" fmla="*/ 0 h 1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7" h="105">
                  <a:moveTo>
                    <a:pt x="0" y="0"/>
                  </a:moveTo>
                  <a:lnTo>
                    <a:pt x="20" y="0"/>
                  </a:lnTo>
                  <a:lnTo>
                    <a:pt x="20" y="57"/>
                  </a:lnTo>
                  <a:lnTo>
                    <a:pt x="21" y="66"/>
                  </a:lnTo>
                  <a:lnTo>
                    <a:pt x="22" y="75"/>
                  </a:lnTo>
                  <a:lnTo>
                    <a:pt x="27" y="81"/>
                  </a:lnTo>
                  <a:lnTo>
                    <a:pt x="34" y="86"/>
                  </a:lnTo>
                  <a:lnTo>
                    <a:pt x="43" y="88"/>
                  </a:lnTo>
                  <a:lnTo>
                    <a:pt x="54" y="86"/>
                  </a:lnTo>
                  <a:lnTo>
                    <a:pt x="61" y="81"/>
                  </a:lnTo>
                  <a:lnTo>
                    <a:pt x="64" y="75"/>
                  </a:lnTo>
                  <a:lnTo>
                    <a:pt x="66" y="66"/>
                  </a:lnTo>
                  <a:lnTo>
                    <a:pt x="68" y="57"/>
                  </a:lnTo>
                  <a:lnTo>
                    <a:pt x="68" y="0"/>
                  </a:lnTo>
                  <a:lnTo>
                    <a:pt x="87" y="0"/>
                  </a:lnTo>
                  <a:lnTo>
                    <a:pt x="87" y="59"/>
                  </a:lnTo>
                  <a:lnTo>
                    <a:pt x="85" y="74"/>
                  </a:lnTo>
                  <a:lnTo>
                    <a:pt x="80" y="88"/>
                  </a:lnTo>
                  <a:lnTo>
                    <a:pt x="72" y="97"/>
                  </a:lnTo>
                  <a:lnTo>
                    <a:pt x="59" y="104"/>
                  </a:lnTo>
                  <a:lnTo>
                    <a:pt x="43" y="105"/>
                  </a:lnTo>
                  <a:lnTo>
                    <a:pt x="28" y="104"/>
                  </a:lnTo>
                  <a:lnTo>
                    <a:pt x="15" y="97"/>
                  </a:lnTo>
                  <a:lnTo>
                    <a:pt x="7" y="88"/>
                  </a:lnTo>
                  <a:lnTo>
                    <a:pt x="2" y="74"/>
                  </a:lnTo>
                  <a:lnTo>
                    <a:pt x="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773" y="3220"/>
              <a:ext cx="7" cy="21"/>
            </a:xfrm>
            <a:custGeom>
              <a:avLst/>
              <a:gdLst>
                <a:gd name="T0" fmla="*/ 0 w 49"/>
                <a:gd name="T1" fmla="*/ 0 h 141"/>
                <a:gd name="T2" fmla="*/ 0 w 49"/>
                <a:gd name="T3" fmla="*/ 0 h 141"/>
                <a:gd name="T4" fmla="*/ 0 w 49"/>
                <a:gd name="T5" fmla="*/ 0 h 141"/>
                <a:gd name="T6" fmla="*/ 0 w 49"/>
                <a:gd name="T7" fmla="*/ 0 h 141"/>
                <a:gd name="T8" fmla="*/ 0 w 49"/>
                <a:gd name="T9" fmla="*/ 0 h 141"/>
                <a:gd name="T10" fmla="*/ 0 w 49"/>
                <a:gd name="T11" fmla="*/ 0 h 141"/>
                <a:gd name="T12" fmla="*/ 0 w 49"/>
                <a:gd name="T13" fmla="*/ 0 h 141"/>
                <a:gd name="T14" fmla="*/ 0 w 49"/>
                <a:gd name="T15" fmla="*/ 0 h 141"/>
                <a:gd name="T16" fmla="*/ 0 w 49"/>
                <a:gd name="T17" fmla="*/ 0 h 141"/>
                <a:gd name="T18" fmla="*/ 0 w 49"/>
                <a:gd name="T19" fmla="*/ 0 h 141"/>
                <a:gd name="T20" fmla="*/ 0 w 49"/>
                <a:gd name="T21" fmla="*/ 0 h 141"/>
                <a:gd name="T22" fmla="*/ 0 w 49"/>
                <a:gd name="T23" fmla="*/ 0 h 141"/>
                <a:gd name="T24" fmla="*/ 0 w 49"/>
                <a:gd name="T25" fmla="*/ 0 h 1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141">
                  <a:moveTo>
                    <a:pt x="10" y="0"/>
                  </a:moveTo>
                  <a:lnTo>
                    <a:pt x="30" y="0"/>
                  </a:lnTo>
                  <a:lnTo>
                    <a:pt x="30" y="39"/>
                  </a:lnTo>
                  <a:lnTo>
                    <a:pt x="49" y="39"/>
                  </a:lnTo>
                  <a:lnTo>
                    <a:pt x="49" y="57"/>
                  </a:lnTo>
                  <a:lnTo>
                    <a:pt x="30" y="57"/>
                  </a:lnTo>
                  <a:lnTo>
                    <a:pt x="30" y="141"/>
                  </a:lnTo>
                  <a:lnTo>
                    <a:pt x="10" y="141"/>
                  </a:lnTo>
                  <a:lnTo>
                    <a:pt x="10" y="57"/>
                  </a:lnTo>
                  <a:lnTo>
                    <a:pt x="0" y="57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Freeform 53"/>
            <p:cNvSpPr>
              <a:spLocks noEditPoints="1"/>
            </p:cNvSpPr>
            <p:nvPr/>
          </p:nvSpPr>
          <p:spPr bwMode="auto">
            <a:xfrm>
              <a:off x="4781" y="3217"/>
              <a:ext cx="4" cy="24"/>
            </a:xfrm>
            <a:custGeom>
              <a:avLst/>
              <a:gdLst>
                <a:gd name="T0" fmla="*/ 0 w 28"/>
                <a:gd name="T1" fmla="*/ 0 h 163"/>
                <a:gd name="T2" fmla="*/ 0 w 28"/>
                <a:gd name="T3" fmla="*/ 0 h 163"/>
                <a:gd name="T4" fmla="*/ 0 w 28"/>
                <a:gd name="T5" fmla="*/ 0 h 163"/>
                <a:gd name="T6" fmla="*/ 0 w 28"/>
                <a:gd name="T7" fmla="*/ 0 h 163"/>
                <a:gd name="T8" fmla="*/ 0 w 28"/>
                <a:gd name="T9" fmla="*/ 0 h 163"/>
                <a:gd name="T10" fmla="*/ 0 w 28"/>
                <a:gd name="T11" fmla="*/ 0 h 163"/>
                <a:gd name="T12" fmla="*/ 0 w 28"/>
                <a:gd name="T13" fmla="*/ 0 h 163"/>
                <a:gd name="T14" fmla="*/ 0 w 28"/>
                <a:gd name="T15" fmla="*/ 0 h 163"/>
                <a:gd name="T16" fmla="*/ 0 w 28"/>
                <a:gd name="T17" fmla="*/ 0 h 163"/>
                <a:gd name="T18" fmla="*/ 0 w 28"/>
                <a:gd name="T19" fmla="*/ 0 h 163"/>
                <a:gd name="T20" fmla="*/ 0 w 28"/>
                <a:gd name="T21" fmla="*/ 0 h 163"/>
                <a:gd name="T22" fmla="*/ 0 w 28"/>
                <a:gd name="T23" fmla="*/ 0 h 163"/>
                <a:gd name="T24" fmla="*/ 0 w 28"/>
                <a:gd name="T25" fmla="*/ 0 h 163"/>
                <a:gd name="T26" fmla="*/ 0 w 28"/>
                <a:gd name="T27" fmla="*/ 0 h 163"/>
                <a:gd name="T28" fmla="*/ 0 w 28"/>
                <a:gd name="T29" fmla="*/ 0 h 163"/>
                <a:gd name="T30" fmla="*/ 0 w 28"/>
                <a:gd name="T31" fmla="*/ 0 h 163"/>
                <a:gd name="T32" fmla="*/ 0 w 28"/>
                <a:gd name="T33" fmla="*/ 0 h 163"/>
                <a:gd name="T34" fmla="*/ 0 w 28"/>
                <a:gd name="T35" fmla="*/ 0 h 163"/>
                <a:gd name="T36" fmla="*/ 0 w 28"/>
                <a:gd name="T37" fmla="*/ 0 h 163"/>
                <a:gd name="T38" fmla="*/ 0 w 28"/>
                <a:gd name="T39" fmla="*/ 0 h 163"/>
                <a:gd name="T40" fmla="*/ 0 w 28"/>
                <a:gd name="T41" fmla="*/ 0 h 163"/>
                <a:gd name="T42" fmla="*/ 0 w 28"/>
                <a:gd name="T43" fmla="*/ 0 h 163"/>
                <a:gd name="T44" fmla="*/ 0 w 28"/>
                <a:gd name="T45" fmla="*/ 0 h 163"/>
                <a:gd name="T46" fmla="*/ 0 w 28"/>
                <a:gd name="T47" fmla="*/ 0 h 163"/>
                <a:gd name="T48" fmla="*/ 0 w 28"/>
                <a:gd name="T49" fmla="*/ 0 h 163"/>
                <a:gd name="T50" fmla="*/ 0 w 28"/>
                <a:gd name="T51" fmla="*/ 0 h 1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8" h="163">
                  <a:moveTo>
                    <a:pt x="4" y="61"/>
                  </a:moveTo>
                  <a:lnTo>
                    <a:pt x="24" y="61"/>
                  </a:lnTo>
                  <a:lnTo>
                    <a:pt x="24" y="163"/>
                  </a:lnTo>
                  <a:lnTo>
                    <a:pt x="4" y="163"/>
                  </a:lnTo>
                  <a:lnTo>
                    <a:pt x="4" y="61"/>
                  </a:lnTo>
                  <a:close/>
                  <a:moveTo>
                    <a:pt x="14" y="0"/>
                  </a:moveTo>
                  <a:lnTo>
                    <a:pt x="19" y="2"/>
                  </a:lnTo>
                  <a:lnTo>
                    <a:pt x="22" y="3"/>
                  </a:lnTo>
                  <a:lnTo>
                    <a:pt x="25" y="6"/>
                  </a:lnTo>
                  <a:lnTo>
                    <a:pt x="27" y="10"/>
                  </a:lnTo>
                  <a:lnTo>
                    <a:pt x="28" y="14"/>
                  </a:lnTo>
                  <a:lnTo>
                    <a:pt x="27" y="19"/>
                  </a:lnTo>
                  <a:lnTo>
                    <a:pt x="25" y="22"/>
                  </a:lnTo>
                  <a:lnTo>
                    <a:pt x="22" y="25"/>
                  </a:lnTo>
                  <a:lnTo>
                    <a:pt x="19" y="27"/>
                  </a:lnTo>
                  <a:lnTo>
                    <a:pt x="14" y="27"/>
                  </a:lnTo>
                  <a:lnTo>
                    <a:pt x="10" y="27"/>
                  </a:lnTo>
                  <a:lnTo>
                    <a:pt x="6" y="25"/>
                  </a:lnTo>
                  <a:lnTo>
                    <a:pt x="3" y="22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3" y="6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Freeform 54"/>
            <p:cNvSpPr>
              <a:spLocks noEditPoints="1"/>
            </p:cNvSpPr>
            <p:nvPr/>
          </p:nvSpPr>
          <p:spPr bwMode="auto">
            <a:xfrm>
              <a:off x="4788" y="3226"/>
              <a:ext cx="16" cy="15"/>
            </a:xfrm>
            <a:custGeom>
              <a:avLst/>
              <a:gdLst>
                <a:gd name="T0" fmla="*/ 0 w 109"/>
                <a:gd name="T1" fmla="*/ 0 h 108"/>
                <a:gd name="T2" fmla="*/ 0 w 109"/>
                <a:gd name="T3" fmla="*/ 0 h 108"/>
                <a:gd name="T4" fmla="*/ 0 w 109"/>
                <a:gd name="T5" fmla="*/ 0 h 108"/>
                <a:gd name="T6" fmla="*/ 0 w 109"/>
                <a:gd name="T7" fmla="*/ 0 h 108"/>
                <a:gd name="T8" fmla="*/ 0 w 109"/>
                <a:gd name="T9" fmla="*/ 0 h 108"/>
                <a:gd name="T10" fmla="*/ 0 w 109"/>
                <a:gd name="T11" fmla="*/ 0 h 108"/>
                <a:gd name="T12" fmla="*/ 0 w 109"/>
                <a:gd name="T13" fmla="*/ 0 h 108"/>
                <a:gd name="T14" fmla="*/ 0 w 109"/>
                <a:gd name="T15" fmla="*/ 0 h 108"/>
                <a:gd name="T16" fmla="*/ 0 w 109"/>
                <a:gd name="T17" fmla="*/ 0 h 108"/>
                <a:gd name="T18" fmla="*/ 0 w 109"/>
                <a:gd name="T19" fmla="*/ 0 h 108"/>
                <a:gd name="T20" fmla="*/ 0 w 109"/>
                <a:gd name="T21" fmla="*/ 0 h 108"/>
                <a:gd name="T22" fmla="*/ 0 w 109"/>
                <a:gd name="T23" fmla="*/ 0 h 108"/>
                <a:gd name="T24" fmla="*/ 0 w 109"/>
                <a:gd name="T25" fmla="*/ 0 h 108"/>
                <a:gd name="T26" fmla="*/ 0 w 109"/>
                <a:gd name="T27" fmla="*/ 0 h 108"/>
                <a:gd name="T28" fmla="*/ 0 w 109"/>
                <a:gd name="T29" fmla="*/ 0 h 108"/>
                <a:gd name="T30" fmla="*/ 0 w 109"/>
                <a:gd name="T31" fmla="*/ 0 h 108"/>
                <a:gd name="T32" fmla="*/ 0 w 109"/>
                <a:gd name="T33" fmla="*/ 0 h 108"/>
                <a:gd name="T34" fmla="*/ 0 w 109"/>
                <a:gd name="T35" fmla="*/ 0 h 108"/>
                <a:gd name="T36" fmla="*/ 0 w 109"/>
                <a:gd name="T37" fmla="*/ 0 h 108"/>
                <a:gd name="T38" fmla="*/ 0 w 109"/>
                <a:gd name="T39" fmla="*/ 0 h 108"/>
                <a:gd name="T40" fmla="*/ 0 w 109"/>
                <a:gd name="T41" fmla="*/ 0 h 108"/>
                <a:gd name="T42" fmla="*/ 0 w 109"/>
                <a:gd name="T43" fmla="*/ 0 h 108"/>
                <a:gd name="T44" fmla="*/ 0 w 109"/>
                <a:gd name="T45" fmla="*/ 0 h 108"/>
                <a:gd name="T46" fmla="*/ 0 w 109"/>
                <a:gd name="T47" fmla="*/ 0 h 108"/>
                <a:gd name="T48" fmla="*/ 0 w 109"/>
                <a:gd name="T49" fmla="*/ 0 h 108"/>
                <a:gd name="T50" fmla="*/ 0 w 109"/>
                <a:gd name="T51" fmla="*/ 0 h 108"/>
                <a:gd name="T52" fmla="*/ 0 w 109"/>
                <a:gd name="T53" fmla="*/ 0 h 108"/>
                <a:gd name="T54" fmla="*/ 0 w 109"/>
                <a:gd name="T55" fmla="*/ 0 h 108"/>
                <a:gd name="T56" fmla="*/ 0 w 109"/>
                <a:gd name="T57" fmla="*/ 0 h 108"/>
                <a:gd name="T58" fmla="*/ 0 w 109"/>
                <a:gd name="T59" fmla="*/ 0 h 108"/>
                <a:gd name="T60" fmla="*/ 0 w 109"/>
                <a:gd name="T61" fmla="*/ 0 h 108"/>
                <a:gd name="T62" fmla="*/ 0 w 109"/>
                <a:gd name="T63" fmla="*/ 0 h 108"/>
                <a:gd name="T64" fmla="*/ 0 w 109"/>
                <a:gd name="T65" fmla="*/ 0 h 108"/>
                <a:gd name="T66" fmla="*/ 0 w 109"/>
                <a:gd name="T67" fmla="*/ 0 h 108"/>
                <a:gd name="T68" fmla="*/ 0 w 109"/>
                <a:gd name="T69" fmla="*/ 0 h 108"/>
                <a:gd name="T70" fmla="*/ 0 w 109"/>
                <a:gd name="T71" fmla="*/ 0 h 108"/>
                <a:gd name="T72" fmla="*/ 0 w 109"/>
                <a:gd name="T73" fmla="*/ 0 h 108"/>
                <a:gd name="T74" fmla="*/ 0 w 109"/>
                <a:gd name="T75" fmla="*/ 0 h 1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9" h="108">
                  <a:moveTo>
                    <a:pt x="55" y="19"/>
                  </a:moveTo>
                  <a:lnTo>
                    <a:pt x="41" y="21"/>
                  </a:lnTo>
                  <a:lnTo>
                    <a:pt x="29" y="29"/>
                  </a:lnTo>
                  <a:lnTo>
                    <a:pt x="22" y="41"/>
                  </a:lnTo>
                  <a:lnTo>
                    <a:pt x="20" y="55"/>
                  </a:lnTo>
                  <a:lnTo>
                    <a:pt x="22" y="68"/>
                  </a:lnTo>
                  <a:lnTo>
                    <a:pt x="29" y="79"/>
                  </a:lnTo>
                  <a:lnTo>
                    <a:pt x="41" y="87"/>
                  </a:lnTo>
                  <a:lnTo>
                    <a:pt x="55" y="90"/>
                  </a:lnTo>
                  <a:lnTo>
                    <a:pt x="69" y="87"/>
                  </a:lnTo>
                  <a:lnTo>
                    <a:pt x="79" y="79"/>
                  </a:lnTo>
                  <a:lnTo>
                    <a:pt x="87" y="68"/>
                  </a:lnTo>
                  <a:lnTo>
                    <a:pt x="89" y="55"/>
                  </a:lnTo>
                  <a:lnTo>
                    <a:pt x="87" y="41"/>
                  </a:lnTo>
                  <a:lnTo>
                    <a:pt x="79" y="29"/>
                  </a:lnTo>
                  <a:lnTo>
                    <a:pt x="69" y="21"/>
                  </a:lnTo>
                  <a:lnTo>
                    <a:pt x="55" y="19"/>
                  </a:lnTo>
                  <a:close/>
                  <a:moveTo>
                    <a:pt x="55" y="0"/>
                  </a:moveTo>
                  <a:lnTo>
                    <a:pt x="72" y="3"/>
                  </a:lnTo>
                  <a:lnTo>
                    <a:pt x="87" y="10"/>
                  </a:lnTo>
                  <a:lnTo>
                    <a:pt x="99" y="22"/>
                  </a:lnTo>
                  <a:lnTo>
                    <a:pt x="106" y="36"/>
                  </a:lnTo>
                  <a:lnTo>
                    <a:pt x="109" y="55"/>
                  </a:lnTo>
                  <a:lnTo>
                    <a:pt x="106" y="72"/>
                  </a:lnTo>
                  <a:lnTo>
                    <a:pt x="99" y="87"/>
                  </a:lnTo>
                  <a:lnTo>
                    <a:pt x="87" y="99"/>
                  </a:lnTo>
                  <a:lnTo>
                    <a:pt x="72" y="106"/>
                  </a:lnTo>
                  <a:lnTo>
                    <a:pt x="55" y="108"/>
                  </a:lnTo>
                  <a:lnTo>
                    <a:pt x="37" y="106"/>
                  </a:lnTo>
                  <a:lnTo>
                    <a:pt x="22" y="99"/>
                  </a:lnTo>
                  <a:lnTo>
                    <a:pt x="10" y="87"/>
                  </a:lnTo>
                  <a:lnTo>
                    <a:pt x="2" y="72"/>
                  </a:lnTo>
                  <a:lnTo>
                    <a:pt x="0" y="55"/>
                  </a:lnTo>
                  <a:lnTo>
                    <a:pt x="2" y="36"/>
                  </a:lnTo>
                  <a:lnTo>
                    <a:pt x="10" y="22"/>
                  </a:lnTo>
                  <a:lnTo>
                    <a:pt x="22" y="10"/>
                  </a:lnTo>
                  <a:lnTo>
                    <a:pt x="37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4806" y="3226"/>
              <a:ext cx="13" cy="15"/>
            </a:xfrm>
            <a:custGeom>
              <a:avLst/>
              <a:gdLst>
                <a:gd name="T0" fmla="*/ 0 w 88"/>
                <a:gd name="T1" fmla="*/ 0 h 105"/>
                <a:gd name="T2" fmla="*/ 0 w 88"/>
                <a:gd name="T3" fmla="*/ 0 h 105"/>
                <a:gd name="T4" fmla="*/ 0 w 88"/>
                <a:gd name="T5" fmla="*/ 0 h 105"/>
                <a:gd name="T6" fmla="*/ 0 w 88"/>
                <a:gd name="T7" fmla="*/ 0 h 105"/>
                <a:gd name="T8" fmla="*/ 0 w 88"/>
                <a:gd name="T9" fmla="*/ 0 h 105"/>
                <a:gd name="T10" fmla="*/ 0 w 88"/>
                <a:gd name="T11" fmla="*/ 0 h 105"/>
                <a:gd name="T12" fmla="*/ 0 w 88"/>
                <a:gd name="T13" fmla="*/ 0 h 105"/>
                <a:gd name="T14" fmla="*/ 0 w 88"/>
                <a:gd name="T15" fmla="*/ 0 h 105"/>
                <a:gd name="T16" fmla="*/ 0 w 88"/>
                <a:gd name="T17" fmla="*/ 0 h 105"/>
                <a:gd name="T18" fmla="*/ 0 w 88"/>
                <a:gd name="T19" fmla="*/ 0 h 105"/>
                <a:gd name="T20" fmla="*/ 0 w 88"/>
                <a:gd name="T21" fmla="*/ 0 h 105"/>
                <a:gd name="T22" fmla="*/ 0 w 88"/>
                <a:gd name="T23" fmla="*/ 0 h 105"/>
                <a:gd name="T24" fmla="*/ 0 w 88"/>
                <a:gd name="T25" fmla="*/ 0 h 105"/>
                <a:gd name="T26" fmla="*/ 0 w 88"/>
                <a:gd name="T27" fmla="*/ 0 h 105"/>
                <a:gd name="T28" fmla="*/ 0 w 88"/>
                <a:gd name="T29" fmla="*/ 0 h 105"/>
                <a:gd name="T30" fmla="*/ 0 w 88"/>
                <a:gd name="T31" fmla="*/ 0 h 105"/>
                <a:gd name="T32" fmla="*/ 0 w 88"/>
                <a:gd name="T33" fmla="*/ 0 h 105"/>
                <a:gd name="T34" fmla="*/ 0 w 88"/>
                <a:gd name="T35" fmla="*/ 0 h 105"/>
                <a:gd name="T36" fmla="*/ 0 w 88"/>
                <a:gd name="T37" fmla="*/ 0 h 105"/>
                <a:gd name="T38" fmla="*/ 0 w 88"/>
                <a:gd name="T39" fmla="*/ 0 h 105"/>
                <a:gd name="T40" fmla="*/ 0 w 88"/>
                <a:gd name="T41" fmla="*/ 0 h 105"/>
                <a:gd name="T42" fmla="*/ 0 w 88"/>
                <a:gd name="T43" fmla="*/ 0 h 105"/>
                <a:gd name="T44" fmla="*/ 0 w 88"/>
                <a:gd name="T45" fmla="*/ 0 h 105"/>
                <a:gd name="T46" fmla="*/ 0 w 88"/>
                <a:gd name="T47" fmla="*/ 0 h 105"/>
                <a:gd name="T48" fmla="*/ 0 w 88"/>
                <a:gd name="T49" fmla="*/ 0 h 105"/>
                <a:gd name="T50" fmla="*/ 0 w 88"/>
                <a:gd name="T51" fmla="*/ 0 h 105"/>
                <a:gd name="T52" fmla="*/ 0 w 88"/>
                <a:gd name="T53" fmla="*/ 0 h 105"/>
                <a:gd name="T54" fmla="*/ 0 w 88"/>
                <a:gd name="T55" fmla="*/ 0 h 105"/>
                <a:gd name="T56" fmla="*/ 0 w 88"/>
                <a:gd name="T57" fmla="*/ 0 h 105"/>
                <a:gd name="T58" fmla="*/ 0 w 88"/>
                <a:gd name="T59" fmla="*/ 0 h 1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8" h="105">
                  <a:moveTo>
                    <a:pt x="51" y="0"/>
                  </a:moveTo>
                  <a:lnTo>
                    <a:pt x="64" y="2"/>
                  </a:lnTo>
                  <a:lnTo>
                    <a:pt x="73" y="6"/>
                  </a:lnTo>
                  <a:lnTo>
                    <a:pt x="80" y="13"/>
                  </a:lnTo>
                  <a:lnTo>
                    <a:pt x="85" y="21"/>
                  </a:lnTo>
                  <a:lnTo>
                    <a:pt x="87" y="33"/>
                  </a:lnTo>
                  <a:lnTo>
                    <a:pt x="88" y="44"/>
                  </a:lnTo>
                  <a:lnTo>
                    <a:pt x="88" y="105"/>
                  </a:lnTo>
                  <a:lnTo>
                    <a:pt x="68" y="105"/>
                  </a:lnTo>
                  <a:lnTo>
                    <a:pt x="68" y="47"/>
                  </a:lnTo>
                  <a:lnTo>
                    <a:pt x="67" y="38"/>
                  </a:lnTo>
                  <a:lnTo>
                    <a:pt x="66" y="29"/>
                  </a:lnTo>
                  <a:lnTo>
                    <a:pt x="61" y="22"/>
                  </a:lnTo>
                  <a:lnTo>
                    <a:pt x="55" y="19"/>
                  </a:lnTo>
                  <a:lnTo>
                    <a:pt x="45" y="18"/>
                  </a:lnTo>
                  <a:lnTo>
                    <a:pt x="35" y="19"/>
                  </a:lnTo>
                  <a:lnTo>
                    <a:pt x="28" y="24"/>
                  </a:lnTo>
                  <a:lnTo>
                    <a:pt x="23" y="31"/>
                  </a:lnTo>
                  <a:lnTo>
                    <a:pt x="21" y="40"/>
                  </a:lnTo>
                  <a:lnTo>
                    <a:pt x="19" y="49"/>
                  </a:lnTo>
                  <a:lnTo>
                    <a:pt x="19" y="58"/>
                  </a:lnTo>
                  <a:lnTo>
                    <a:pt x="19" y="105"/>
                  </a:lnTo>
                  <a:lnTo>
                    <a:pt x="0" y="105"/>
                  </a:lnTo>
                  <a:lnTo>
                    <a:pt x="0" y="3"/>
                  </a:lnTo>
                  <a:lnTo>
                    <a:pt x="19" y="3"/>
                  </a:lnTo>
                  <a:lnTo>
                    <a:pt x="19" y="17"/>
                  </a:lnTo>
                  <a:lnTo>
                    <a:pt x="21" y="17"/>
                  </a:lnTo>
                  <a:lnTo>
                    <a:pt x="29" y="7"/>
                  </a:lnTo>
                  <a:lnTo>
                    <a:pt x="39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822" y="3226"/>
              <a:ext cx="10" cy="15"/>
            </a:xfrm>
            <a:custGeom>
              <a:avLst/>
              <a:gdLst>
                <a:gd name="T0" fmla="*/ 0 w 70"/>
                <a:gd name="T1" fmla="*/ 0 h 108"/>
                <a:gd name="T2" fmla="*/ 0 w 70"/>
                <a:gd name="T3" fmla="*/ 0 h 108"/>
                <a:gd name="T4" fmla="*/ 0 w 70"/>
                <a:gd name="T5" fmla="*/ 0 h 108"/>
                <a:gd name="T6" fmla="*/ 0 w 70"/>
                <a:gd name="T7" fmla="*/ 0 h 108"/>
                <a:gd name="T8" fmla="*/ 0 w 70"/>
                <a:gd name="T9" fmla="*/ 0 h 108"/>
                <a:gd name="T10" fmla="*/ 0 w 70"/>
                <a:gd name="T11" fmla="*/ 0 h 108"/>
                <a:gd name="T12" fmla="*/ 0 w 70"/>
                <a:gd name="T13" fmla="*/ 0 h 108"/>
                <a:gd name="T14" fmla="*/ 0 w 70"/>
                <a:gd name="T15" fmla="*/ 0 h 108"/>
                <a:gd name="T16" fmla="*/ 0 w 70"/>
                <a:gd name="T17" fmla="*/ 0 h 108"/>
                <a:gd name="T18" fmla="*/ 0 w 70"/>
                <a:gd name="T19" fmla="*/ 0 h 108"/>
                <a:gd name="T20" fmla="*/ 0 w 70"/>
                <a:gd name="T21" fmla="*/ 0 h 108"/>
                <a:gd name="T22" fmla="*/ 0 w 70"/>
                <a:gd name="T23" fmla="*/ 0 h 108"/>
                <a:gd name="T24" fmla="*/ 0 w 70"/>
                <a:gd name="T25" fmla="*/ 0 h 108"/>
                <a:gd name="T26" fmla="*/ 0 w 70"/>
                <a:gd name="T27" fmla="*/ 0 h 108"/>
                <a:gd name="T28" fmla="*/ 0 w 70"/>
                <a:gd name="T29" fmla="*/ 0 h 108"/>
                <a:gd name="T30" fmla="*/ 0 w 70"/>
                <a:gd name="T31" fmla="*/ 0 h 108"/>
                <a:gd name="T32" fmla="*/ 0 w 70"/>
                <a:gd name="T33" fmla="*/ 0 h 108"/>
                <a:gd name="T34" fmla="*/ 0 w 70"/>
                <a:gd name="T35" fmla="*/ 0 h 108"/>
                <a:gd name="T36" fmla="*/ 0 w 70"/>
                <a:gd name="T37" fmla="*/ 0 h 108"/>
                <a:gd name="T38" fmla="*/ 0 w 70"/>
                <a:gd name="T39" fmla="*/ 0 h 108"/>
                <a:gd name="T40" fmla="*/ 0 w 70"/>
                <a:gd name="T41" fmla="*/ 0 h 108"/>
                <a:gd name="T42" fmla="*/ 0 w 70"/>
                <a:gd name="T43" fmla="*/ 0 h 108"/>
                <a:gd name="T44" fmla="*/ 0 w 70"/>
                <a:gd name="T45" fmla="*/ 0 h 108"/>
                <a:gd name="T46" fmla="*/ 0 w 70"/>
                <a:gd name="T47" fmla="*/ 0 h 108"/>
                <a:gd name="T48" fmla="*/ 0 w 70"/>
                <a:gd name="T49" fmla="*/ 0 h 108"/>
                <a:gd name="T50" fmla="*/ 0 w 70"/>
                <a:gd name="T51" fmla="*/ 0 h 108"/>
                <a:gd name="T52" fmla="*/ 0 w 70"/>
                <a:gd name="T53" fmla="*/ 0 h 108"/>
                <a:gd name="T54" fmla="*/ 0 w 70"/>
                <a:gd name="T55" fmla="*/ 0 h 108"/>
                <a:gd name="T56" fmla="*/ 0 w 70"/>
                <a:gd name="T57" fmla="*/ 0 h 108"/>
                <a:gd name="T58" fmla="*/ 0 w 70"/>
                <a:gd name="T59" fmla="*/ 0 h 108"/>
                <a:gd name="T60" fmla="*/ 0 w 70"/>
                <a:gd name="T61" fmla="*/ 0 h 108"/>
                <a:gd name="T62" fmla="*/ 0 w 70"/>
                <a:gd name="T63" fmla="*/ 0 h 108"/>
                <a:gd name="T64" fmla="*/ 0 w 70"/>
                <a:gd name="T65" fmla="*/ 0 h 108"/>
                <a:gd name="T66" fmla="*/ 0 w 70"/>
                <a:gd name="T67" fmla="*/ 0 h 108"/>
                <a:gd name="T68" fmla="*/ 0 w 70"/>
                <a:gd name="T69" fmla="*/ 0 h 108"/>
                <a:gd name="T70" fmla="*/ 0 w 70"/>
                <a:gd name="T71" fmla="*/ 0 h 108"/>
                <a:gd name="T72" fmla="*/ 0 w 70"/>
                <a:gd name="T73" fmla="*/ 0 h 108"/>
                <a:gd name="T74" fmla="*/ 0 w 70"/>
                <a:gd name="T75" fmla="*/ 0 h 108"/>
                <a:gd name="T76" fmla="*/ 0 w 70"/>
                <a:gd name="T77" fmla="*/ 0 h 108"/>
                <a:gd name="T78" fmla="*/ 0 w 70"/>
                <a:gd name="T79" fmla="*/ 0 h 108"/>
                <a:gd name="T80" fmla="*/ 0 w 70"/>
                <a:gd name="T81" fmla="*/ 0 h 108"/>
                <a:gd name="T82" fmla="*/ 0 w 70"/>
                <a:gd name="T83" fmla="*/ 0 h 108"/>
                <a:gd name="T84" fmla="*/ 0 w 70"/>
                <a:gd name="T85" fmla="*/ 0 h 108"/>
                <a:gd name="T86" fmla="*/ 0 w 70"/>
                <a:gd name="T87" fmla="*/ 0 h 108"/>
                <a:gd name="T88" fmla="*/ 0 w 70"/>
                <a:gd name="T89" fmla="*/ 0 h 108"/>
                <a:gd name="T90" fmla="*/ 0 w 70"/>
                <a:gd name="T91" fmla="*/ 0 h 108"/>
                <a:gd name="T92" fmla="*/ 0 w 70"/>
                <a:gd name="T93" fmla="*/ 0 h 108"/>
                <a:gd name="T94" fmla="*/ 0 w 70"/>
                <a:gd name="T95" fmla="*/ 0 h 108"/>
                <a:gd name="T96" fmla="*/ 0 w 70"/>
                <a:gd name="T97" fmla="*/ 0 h 108"/>
                <a:gd name="T98" fmla="*/ 0 w 70"/>
                <a:gd name="T99" fmla="*/ 0 h 108"/>
                <a:gd name="T100" fmla="*/ 0 w 70"/>
                <a:gd name="T101" fmla="*/ 0 h 108"/>
                <a:gd name="T102" fmla="*/ 0 w 70"/>
                <a:gd name="T103" fmla="*/ 0 h 108"/>
                <a:gd name="T104" fmla="*/ 0 w 70"/>
                <a:gd name="T105" fmla="*/ 0 h 108"/>
                <a:gd name="T106" fmla="*/ 0 w 70"/>
                <a:gd name="T107" fmla="*/ 0 h 1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0" h="108">
                  <a:moveTo>
                    <a:pt x="35" y="0"/>
                  </a:moveTo>
                  <a:lnTo>
                    <a:pt x="46" y="2"/>
                  </a:lnTo>
                  <a:lnTo>
                    <a:pt x="56" y="9"/>
                  </a:lnTo>
                  <a:lnTo>
                    <a:pt x="63" y="18"/>
                  </a:lnTo>
                  <a:lnTo>
                    <a:pt x="46" y="26"/>
                  </a:lnTo>
                  <a:lnTo>
                    <a:pt x="44" y="22"/>
                  </a:lnTo>
                  <a:lnTo>
                    <a:pt x="42" y="20"/>
                  </a:lnTo>
                  <a:lnTo>
                    <a:pt x="38" y="18"/>
                  </a:lnTo>
                  <a:lnTo>
                    <a:pt x="34" y="18"/>
                  </a:lnTo>
                  <a:lnTo>
                    <a:pt x="30" y="18"/>
                  </a:lnTo>
                  <a:lnTo>
                    <a:pt x="28" y="19"/>
                  </a:lnTo>
                  <a:lnTo>
                    <a:pt x="26" y="21"/>
                  </a:lnTo>
                  <a:lnTo>
                    <a:pt x="23" y="25"/>
                  </a:lnTo>
                  <a:lnTo>
                    <a:pt x="23" y="27"/>
                  </a:lnTo>
                  <a:lnTo>
                    <a:pt x="26" y="33"/>
                  </a:lnTo>
                  <a:lnTo>
                    <a:pt x="30" y="38"/>
                  </a:lnTo>
                  <a:lnTo>
                    <a:pt x="38" y="42"/>
                  </a:lnTo>
                  <a:lnTo>
                    <a:pt x="46" y="46"/>
                  </a:lnTo>
                  <a:lnTo>
                    <a:pt x="56" y="50"/>
                  </a:lnTo>
                  <a:lnTo>
                    <a:pt x="63" y="56"/>
                  </a:lnTo>
                  <a:lnTo>
                    <a:pt x="69" y="64"/>
                  </a:lnTo>
                  <a:lnTo>
                    <a:pt x="70" y="71"/>
                  </a:lnTo>
                  <a:lnTo>
                    <a:pt x="70" y="78"/>
                  </a:lnTo>
                  <a:lnTo>
                    <a:pt x="67" y="89"/>
                  </a:lnTo>
                  <a:lnTo>
                    <a:pt x="60" y="99"/>
                  </a:lnTo>
                  <a:lnTo>
                    <a:pt x="49" y="106"/>
                  </a:lnTo>
                  <a:lnTo>
                    <a:pt x="35" y="108"/>
                  </a:lnTo>
                  <a:lnTo>
                    <a:pt x="24" y="107"/>
                  </a:lnTo>
                  <a:lnTo>
                    <a:pt x="14" y="103"/>
                  </a:lnTo>
                  <a:lnTo>
                    <a:pt x="6" y="96"/>
                  </a:lnTo>
                  <a:lnTo>
                    <a:pt x="0" y="86"/>
                  </a:lnTo>
                  <a:lnTo>
                    <a:pt x="16" y="78"/>
                  </a:lnTo>
                  <a:lnTo>
                    <a:pt x="21" y="85"/>
                  </a:lnTo>
                  <a:lnTo>
                    <a:pt x="27" y="90"/>
                  </a:lnTo>
                  <a:lnTo>
                    <a:pt x="35" y="91"/>
                  </a:lnTo>
                  <a:lnTo>
                    <a:pt x="39" y="91"/>
                  </a:lnTo>
                  <a:lnTo>
                    <a:pt x="43" y="90"/>
                  </a:lnTo>
                  <a:lnTo>
                    <a:pt x="46" y="87"/>
                  </a:lnTo>
                  <a:lnTo>
                    <a:pt x="49" y="85"/>
                  </a:lnTo>
                  <a:lnTo>
                    <a:pt x="50" y="82"/>
                  </a:lnTo>
                  <a:lnTo>
                    <a:pt x="51" y="77"/>
                  </a:lnTo>
                  <a:lnTo>
                    <a:pt x="50" y="74"/>
                  </a:lnTo>
                  <a:lnTo>
                    <a:pt x="49" y="70"/>
                  </a:lnTo>
                  <a:lnTo>
                    <a:pt x="46" y="68"/>
                  </a:lnTo>
                  <a:lnTo>
                    <a:pt x="44" y="65"/>
                  </a:lnTo>
                  <a:lnTo>
                    <a:pt x="24" y="55"/>
                  </a:lnTo>
                  <a:lnTo>
                    <a:pt x="16" y="50"/>
                  </a:lnTo>
                  <a:lnTo>
                    <a:pt x="10" y="46"/>
                  </a:lnTo>
                  <a:lnTo>
                    <a:pt x="6" y="39"/>
                  </a:lnTo>
                  <a:lnTo>
                    <a:pt x="5" y="29"/>
                  </a:lnTo>
                  <a:lnTo>
                    <a:pt x="7" y="18"/>
                  </a:lnTo>
                  <a:lnTo>
                    <a:pt x="14" y="9"/>
                  </a:lnTo>
                  <a:lnTo>
                    <a:pt x="23" y="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56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28775"/>
            <a:ext cx="7772400" cy="1143000"/>
          </a:xfrm>
        </p:spPr>
        <p:txBody>
          <a:bodyPr/>
          <a:lstStyle>
            <a:lvl1pPr algn="ctr">
              <a:defRPr sz="2400">
                <a:latin typeface="Arial Black" pitchFamily="34" charset="0"/>
              </a:defRPr>
            </a:lvl1pPr>
          </a:lstStyle>
          <a:p>
            <a:pPr lvl="0"/>
            <a:r>
              <a:rPr lang="de-DE" noProof="0" smtClean="0"/>
              <a:t>Klicken Sie, um das Titelformat zu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213100"/>
            <a:ext cx="6400800" cy="1223963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de-DE" noProof="0" smtClean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34242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48922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07175" y="981075"/>
            <a:ext cx="1998663" cy="53276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981075"/>
            <a:ext cx="5845175" cy="53276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7830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181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981075"/>
            <a:ext cx="7993062" cy="533400"/>
          </a:xfrm>
        </p:spPr>
        <p:txBody>
          <a:bodyPr lIns="0" rIns="0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9732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90107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8" y="1700213"/>
            <a:ext cx="3921125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4713" y="1700213"/>
            <a:ext cx="3921125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467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606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514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71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38594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9480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81075"/>
            <a:ext cx="79946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700213"/>
            <a:ext cx="799465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First level</a:t>
            </a:r>
          </a:p>
          <a:p>
            <a:pPr lvl="1"/>
            <a:r>
              <a:rPr lang="en-GB" altLang="de-DE" smtClean="0"/>
              <a:t>Second level</a:t>
            </a:r>
          </a:p>
          <a:p>
            <a:pPr lvl="2"/>
            <a:r>
              <a:rPr lang="en-GB" altLang="de-DE" smtClean="0"/>
              <a:t>Third level</a:t>
            </a:r>
          </a:p>
          <a:p>
            <a:pPr lvl="3"/>
            <a:r>
              <a:rPr lang="en-GB" altLang="de-DE" smtClean="0"/>
              <a:t>Fourth level</a:t>
            </a:r>
          </a:p>
          <a:p>
            <a:pPr lvl="0"/>
            <a:endParaRPr lang="en-GB" altLang="de-DE" smtClean="0"/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0" y="6453188"/>
            <a:ext cx="91440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7994650" y="6526213"/>
            <a:ext cx="6096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6038" rIns="0" bIns="46038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1346C1AB-8DB8-4497-A8D3-52B964EE05F9}" type="slidenum">
              <a:rPr lang="en-GB" altLang="de-DE" sz="800" smtClean="0">
                <a:cs typeface="+mn-cs"/>
              </a:rPr>
              <a:pPr algn="r" eaLnBrk="1" hangingPunct="1">
                <a:spcBef>
                  <a:spcPct val="50000"/>
                </a:spcBef>
                <a:defRPr/>
              </a:pPr>
              <a:t>‹Nr.›</a:t>
            </a:fld>
            <a:endParaRPr lang="en-GB" altLang="de-DE" sz="800" dirty="0" smtClean="0">
              <a:cs typeface="+mn-cs"/>
            </a:endParaRP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5076825" y="6526213"/>
            <a:ext cx="2984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de-DE" sz="800" dirty="0" smtClean="0">
                <a:cs typeface="+mn-cs"/>
              </a:rPr>
              <a:t>Pahlen Frank</a:t>
            </a:r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>
            <a:off x="611188" y="6524625"/>
            <a:ext cx="324008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6038" rIns="92075" bIns="46038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Documents de formation record GATES</a:t>
            </a:r>
          </a:p>
        </p:txBody>
      </p:sp>
      <p:sp>
        <p:nvSpPr>
          <p:cNvPr id="1033" name="Rectangle 12"/>
          <p:cNvSpPr>
            <a:spLocks noChangeArrowheads="1"/>
          </p:cNvSpPr>
          <p:nvPr/>
        </p:nvSpPr>
        <p:spPr bwMode="auto">
          <a:xfrm>
            <a:off x="3971925" y="6524625"/>
            <a:ext cx="12239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de-DE" sz="800" dirty="0" err="1" smtClean="0">
                <a:cs typeface="+mn-cs"/>
              </a:rPr>
              <a:t>Confidentiel</a:t>
            </a:r>
            <a:endParaRPr lang="en-GB" altLang="de-DE" sz="800" dirty="0" smtClean="0">
              <a:cs typeface="+mn-cs"/>
            </a:endParaRP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Clr>
          <a:srgbClr val="0072C6"/>
        </a:buClr>
        <a:buFont typeface="Wingdings" pitchFamily="2" charset="2"/>
        <a:tabLst>
          <a:tab pos="1520825" algn="l"/>
        </a:tabLst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542925" indent="-182563" algn="l" rtl="0" eaLnBrk="0" fontAlgn="base" hangingPunct="0">
        <a:spcBef>
          <a:spcPct val="20000"/>
        </a:spcBef>
        <a:spcAft>
          <a:spcPct val="0"/>
        </a:spcAft>
        <a:buClr>
          <a:srgbClr val="0072C6"/>
        </a:buClr>
        <a:buFont typeface="Wingdings" pitchFamily="2" charset="2"/>
        <a:buChar char="§"/>
        <a:tabLst>
          <a:tab pos="1520825" algn="l"/>
        </a:tabLst>
        <a:defRPr sz="1600">
          <a:solidFill>
            <a:schemeClr val="tx1"/>
          </a:solidFill>
          <a:latin typeface="+mn-lt"/>
        </a:defRPr>
      </a:lvl2pPr>
      <a:lvl3pPr marL="895350" indent="-173038" algn="l" rtl="0" eaLnBrk="0" fontAlgn="base" hangingPunct="0">
        <a:spcBef>
          <a:spcPct val="20000"/>
        </a:spcBef>
        <a:spcAft>
          <a:spcPct val="0"/>
        </a:spcAft>
        <a:buClr>
          <a:srgbClr val="0072C6"/>
        </a:buClr>
        <a:buChar char="-"/>
        <a:tabLst>
          <a:tab pos="1520825" algn="l"/>
        </a:tabLst>
        <a:defRPr sz="1600">
          <a:solidFill>
            <a:schemeClr val="tx1"/>
          </a:solidFill>
          <a:latin typeface="+mn-lt"/>
        </a:defRPr>
      </a:lvl3pPr>
      <a:lvl4pPr marL="1255713" indent="-180975" algn="l" rtl="0" eaLnBrk="0" fontAlgn="base" hangingPunct="0">
        <a:spcBef>
          <a:spcPct val="20000"/>
        </a:spcBef>
        <a:spcAft>
          <a:spcPct val="0"/>
        </a:spcAft>
        <a:buClr>
          <a:srgbClr val="0072C6"/>
        </a:buClr>
        <a:buChar char="-"/>
        <a:tabLst>
          <a:tab pos="1520825" algn="l"/>
        </a:tabLst>
        <a:defRPr sz="1600">
          <a:solidFill>
            <a:schemeClr val="tx1"/>
          </a:solidFill>
          <a:latin typeface="+mn-lt"/>
        </a:defRPr>
      </a:lvl4pPr>
      <a:lvl5pPr marL="2474913" indent="-228600" algn="l" rtl="0" eaLnBrk="0" fontAlgn="base" hangingPunct="0">
        <a:spcBef>
          <a:spcPct val="20000"/>
        </a:spcBef>
        <a:spcAft>
          <a:spcPct val="0"/>
        </a:spcAft>
        <a:tabLst>
          <a:tab pos="1520825" algn="l"/>
        </a:tabLst>
        <a:defRPr>
          <a:solidFill>
            <a:schemeClr val="tx1"/>
          </a:solidFill>
          <a:latin typeface="+mn-lt"/>
        </a:defRPr>
      </a:lvl5pPr>
      <a:lvl6pPr marL="2932113" indent="-228600" algn="l" rtl="0" fontAlgn="base">
        <a:spcBef>
          <a:spcPct val="20000"/>
        </a:spcBef>
        <a:spcAft>
          <a:spcPct val="0"/>
        </a:spcAft>
        <a:tabLst>
          <a:tab pos="1520825" algn="l"/>
        </a:tabLst>
        <a:defRPr>
          <a:solidFill>
            <a:schemeClr val="tx1"/>
          </a:solidFill>
          <a:latin typeface="+mn-lt"/>
        </a:defRPr>
      </a:lvl6pPr>
      <a:lvl7pPr marL="3389313" indent="-228600" algn="l" rtl="0" fontAlgn="base">
        <a:spcBef>
          <a:spcPct val="20000"/>
        </a:spcBef>
        <a:spcAft>
          <a:spcPct val="0"/>
        </a:spcAft>
        <a:tabLst>
          <a:tab pos="1520825" algn="l"/>
        </a:tabLst>
        <a:defRPr>
          <a:solidFill>
            <a:schemeClr val="tx1"/>
          </a:solidFill>
          <a:latin typeface="+mn-lt"/>
        </a:defRPr>
      </a:lvl7pPr>
      <a:lvl8pPr marL="3846513" indent="-228600" algn="l" rtl="0" fontAlgn="base">
        <a:spcBef>
          <a:spcPct val="20000"/>
        </a:spcBef>
        <a:spcAft>
          <a:spcPct val="0"/>
        </a:spcAft>
        <a:tabLst>
          <a:tab pos="1520825" algn="l"/>
        </a:tabLst>
        <a:defRPr>
          <a:solidFill>
            <a:schemeClr val="tx1"/>
          </a:solidFill>
          <a:latin typeface="+mn-lt"/>
        </a:defRPr>
      </a:lvl8pPr>
      <a:lvl9pPr marL="4303713" indent="-228600" algn="l" rtl="0" fontAlgn="base">
        <a:spcBef>
          <a:spcPct val="20000"/>
        </a:spcBef>
        <a:spcAft>
          <a:spcPct val="0"/>
        </a:spcAft>
        <a:tabLst>
          <a:tab pos="1520825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03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700213"/>
            <a:ext cx="7993062" cy="1071562"/>
          </a:xfrm>
        </p:spPr>
        <p:txBody>
          <a:bodyPr/>
          <a:lstStyle/>
          <a:p>
            <a:pPr eaLnBrk="1" hangingPunct="1">
              <a:defRPr/>
            </a:pPr>
            <a:r>
              <a:rPr lang="fr" sz="3200" b="0" kern="1200">
                <a:solidFill>
                  <a:srgbClr val="777777"/>
                </a:solidFill>
                <a:latin typeface="Arial" charset="0"/>
                <a:ea typeface="+mn-ea"/>
                <a:cs typeface="Arial" charset="0"/>
              </a:rPr>
              <a:t>record GATES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" sz="1800" b="0" kern="1200">
                <a:solidFill>
                  <a:srgbClr val="777777"/>
                </a:solidFill>
                <a:cs typeface="Arial" charset="0"/>
              </a:rPr>
              <a:t>Documents de 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Motorisations disponibles – moteur tubulaire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4681537" cy="4608512"/>
          </a:xfrm>
        </p:spPr>
        <p:txBody>
          <a:bodyPr/>
          <a:lstStyle/>
          <a:p>
            <a:pPr eaLnBrk="1" hangingPunct="1">
              <a:defRPr/>
            </a:pPr>
            <a:endParaRPr lang="fr" altLang="de-DE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Monté dans un axe en acier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Moteur 220 V avec interrupteur de fin de course intégré pour positionnement du tablier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Frein de sécurité intégré pour arrêt d’urgence</a:t>
            </a:r>
            <a:endParaRPr lang="fr" altLang="de-DE" b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Ouverture d’urgence par manivelle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1989138"/>
            <a:ext cx="39560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9" b="5124"/>
          <a:stretch>
            <a:fillRect/>
          </a:stretch>
        </p:blipFill>
        <p:spPr bwMode="auto">
          <a:xfrm>
            <a:off x="6156325" y="5006975"/>
            <a:ext cx="212407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3602038"/>
            <a:ext cx="18097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4613275"/>
            <a:ext cx="16954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79975"/>
            <a:ext cx="2457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grpSp>
        <p:nvGrpSpPr>
          <p:cNvPr id="13315" name="Gruppieren 2"/>
          <p:cNvGrpSpPr>
            <a:grpSpLocks/>
          </p:cNvGrpSpPr>
          <p:nvPr/>
        </p:nvGrpSpPr>
        <p:grpSpPr bwMode="auto">
          <a:xfrm>
            <a:off x="133350" y="738188"/>
            <a:ext cx="8902700" cy="5499100"/>
            <a:chOff x="60835" y="526553"/>
            <a:chExt cx="8903777" cy="5498484"/>
          </a:xfrm>
        </p:grpSpPr>
        <p:pic>
          <p:nvPicPr>
            <p:cNvPr id="13316" name="Picture 2" descr="F:\Export ISEA\7-Diverses\Daten RTF\Bilder vom Werk\20151014_14592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69" b="19157"/>
            <a:stretch>
              <a:fillRect/>
            </a:stretch>
          </p:blipFill>
          <p:spPr bwMode="auto">
            <a:xfrm>
              <a:off x="60835" y="526553"/>
              <a:ext cx="6083847" cy="2038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7" name="Picture 3" descr="F:\Export ISEA\7-Diverses\Daten RTF\Bilder vom Werk\20151014_16290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847157" y="1907581"/>
              <a:ext cx="5498482" cy="2736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4" descr="F:\Export ISEA\7-Diverses\Daten RTF\Bilder vom Werk\20151014_16281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5" y="2636912"/>
              <a:ext cx="6083847" cy="338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Motorisations disponibles – moteur tubulaire</a:t>
            </a:r>
            <a:br>
              <a:rPr lang="de-DE" altLang="de-DE" smtClean="0"/>
            </a:br>
            <a:endParaRPr lang="de-DE" altLang="de-DE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41438"/>
            <a:ext cx="4897438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633413" y="3500438"/>
          <a:ext cx="8259762" cy="289083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76700"/>
                <a:gridCol w="4483062"/>
              </a:tblGrid>
              <a:tr h="5181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" sz="1400" b="1" i="0" u="non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Avantages</a:t>
                      </a:r>
                    </a:p>
                  </a:txBody>
                  <a:tcPr marL="91442" marR="91442" marT="45727" marB="45727">
                    <a:solidFill>
                      <a:srgbClr val="0072C6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400" b="0" i="0" u="non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Diamètres d’enroulement plus petits à dimensions égales</a:t>
                      </a:r>
                    </a:p>
                  </a:txBody>
                  <a:tcPr marL="91442" marR="91442" marT="45727" marB="45727">
                    <a:solidFill>
                      <a:srgbClr val="E7EBF5"/>
                    </a:solidFill>
                  </a:tcPr>
                </a:tc>
              </a:tr>
              <a:tr h="370898">
                <a:tc>
                  <a:txBody>
                    <a:bodyPr/>
                    <a:lstStyle/>
                    <a:p>
                      <a:pPr marL="285750" indent="-285750" algn="l" rtl="0" eaLnBrk="1" hangingPunct="1">
                        <a:buFont typeface="Arial" panose="020B0604020202020204" pitchFamily="34" charset="0"/>
                        <a:buChar char="•"/>
                      </a:pPr>
                      <a:r>
                        <a:rPr lang="fr" sz="1400" b="0" i="0" u="none" baseline="0"/>
                        <a:t>Moteur puissant (jusqu’à 500 NM)</a:t>
                      </a:r>
                      <a:endParaRPr lang="fr" altLang="de-DE" sz="1400" b="0" dirty="0" smtClean="0"/>
                    </a:p>
                  </a:txBody>
                  <a:tcPr marL="91442" marR="91442" marT="45727" marB="45727">
                    <a:solidFill>
                      <a:srgbClr val="CBD5EA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endParaRPr lang="fr" sz="1400" dirty="0" smtClean="0"/>
                    </a:p>
                  </a:txBody>
                  <a:tcPr marL="91442" marR="91442" marT="45727" marB="45727">
                    <a:solidFill>
                      <a:srgbClr val="CBD5EA"/>
                    </a:solidFill>
                  </a:tcPr>
                </a:tc>
              </a:tr>
              <a:tr h="37089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400" b="0" i="0" u="none" baseline="0"/>
                        <a:t>Peut aussi être monté à l’extérieur</a:t>
                      </a:r>
                      <a:endParaRPr lang="fr" altLang="de-DE" sz="1400" b="0" dirty="0" smtClean="0"/>
                    </a:p>
                  </a:txBody>
                  <a:tcPr marL="91442" marR="91442" marT="45727" marB="45727"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" sz="1400" b="1" i="0" u="non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Limites</a:t>
                      </a:r>
                      <a:endParaRPr lang="fr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2" marR="91442" marT="45727" marB="45727">
                    <a:solidFill>
                      <a:srgbClr val="0072C6"/>
                    </a:solidFill>
                  </a:tcPr>
                </a:tc>
              </a:tr>
              <a:tr h="37089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400" b="0" i="0" u="none" baseline="0"/>
                        <a:t>Sécurité garantie</a:t>
                      </a:r>
                      <a:endParaRPr lang="fr" altLang="de-DE" sz="1400" b="0" dirty="0" smtClean="0"/>
                    </a:p>
                  </a:txBody>
                  <a:tcPr marL="91442" marR="91442" marT="45727" marB="45727"/>
                </a:tc>
                <a:tc>
                  <a:txBody>
                    <a:bodyPr/>
                    <a:lstStyle/>
                    <a:p>
                      <a:pPr marL="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" sz="1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Manivelle pour déverrouillage d’urgence</a:t>
                      </a:r>
                      <a:endParaRPr lang="f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2" marR="91442" marT="45727" marB="45727"/>
                </a:tc>
              </a:tr>
              <a:tr h="51817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400" b="0" i="0" u="none" baseline="0"/>
                        <a:t>Facilité d’entretien</a:t>
                      </a:r>
                      <a:endParaRPr lang="fr" altLang="de-DE" sz="1400" b="0" dirty="0" smtClean="0"/>
                    </a:p>
                  </a:txBody>
                  <a:tcPr marL="91442" marR="91442" marT="45727" marB="45727"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400" b="0" i="0" u="none" baseline="0"/>
                        <a:t>Requiert un peu plus de place dans le mur/linteau au montage</a:t>
                      </a:r>
                      <a:endParaRPr lang="fr" sz="1400" dirty="0" smtClean="0"/>
                    </a:p>
                  </a:txBody>
                  <a:tcPr marL="91442" marR="91442" marT="45727" marB="45727">
                    <a:solidFill>
                      <a:srgbClr val="E7EBF5"/>
                    </a:solidFill>
                  </a:tcPr>
                </a:tc>
              </a:tr>
              <a:tr h="37089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400" b="0" i="0" u="none" baseline="0"/>
                        <a:t>Habillage disponible</a:t>
                      </a:r>
                    </a:p>
                  </a:txBody>
                  <a:tcPr marL="91442" marR="91442" marT="45727" marB="45727"/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endParaRPr lang="fr" sz="1400" dirty="0"/>
                    </a:p>
                  </a:txBody>
                  <a:tcPr marL="91442" marR="91442" marT="45727" marB="45727"/>
                </a:tc>
              </a:tr>
              <a:tr h="37089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400" b="0" i="0" u="none" baseline="0"/>
                        <a:t>Jusqu’à 10 mètres de largeur</a:t>
                      </a:r>
                    </a:p>
                  </a:txBody>
                  <a:tcPr marL="91442" marR="91442" marT="45727" marB="45727"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endParaRPr lang="fr" sz="1400" dirty="0"/>
                    </a:p>
                  </a:txBody>
                  <a:tcPr marL="91442" marR="91442" marT="45727" marB="45727"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Motorisations disponibles – moteur latéral sur flasques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1700213"/>
            <a:ext cx="41783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3913188"/>
            <a:ext cx="25527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4200" y="1700213"/>
            <a:ext cx="4924425" cy="4608512"/>
          </a:xfrm>
        </p:spPr>
        <p:txBody>
          <a:bodyPr/>
          <a:lstStyle/>
          <a:p>
            <a:pPr eaLnBrk="1" hangingPunct="1">
              <a:defRPr/>
            </a:pPr>
            <a:endParaRPr lang="fr" altLang="de-DE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dirty="0"/>
              <a:t>Moteur latéral à l’axe, monté sur flasques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dirty="0"/>
              <a:t>Moteur </a:t>
            </a:r>
            <a:r>
              <a:rPr lang="de-DE" b="0" dirty="0" smtClean="0"/>
              <a:t>400 V</a:t>
            </a:r>
            <a:r>
              <a:rPr lang="fr" b="0" dirty="0" smtClean="0"/>
              <a:t> </a:t>
            </a:r>
            <a:r>
              <a:rPr lang="fr" b="0" dirty="0"/>
              <a:t>pour axe calé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dirty="0"/>
              <a:t>Frein de sécurité intégré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dirty="0"/>
              <a:t>Ouverture d’urgence par manivelle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dirty="0"/>
              <a:t>Ouverture d’urgence par chaîne de levage disponible</a:t>
            </a:r>
            <a:endParaRPr lang="fr" altLang="de-DE" b="0" dirty="0"/>
          </a:p>
        </p:txBody>
      </p:sp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79975"/>
            <a:ext cx="2457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536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4933950"/>
            <a:ext cx="1216025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Motorisations disponibles – moteur latéral sur flasques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993062" cy="4608512"/>
          </a:xfrm>
        </p:spPr>
        <p:txBody>
          <a:bodyPr/>
          <a:lstStyle/>
          <a:p>
            <a:pPr eaLnBrk="1" hangingPunct="1">
              <a:defRPr/>
            </a:pPr>
            <a:endParaRPr lang="fr" altLang="de-DE" dirty="0" smtClean="0"/>
          </a:p>
          <a:p>
            <a:pPr eaLnBrk="1" hangingPunct="1">
              <a:defRPr/>
            </a:pPr>
            <a:endParaRPr lang="fr" altLang="de-DE" dirty="0" smtClean="0"/>
          </a:p>
          <a:p>
            <a:pPr eaLnBrk="1" hangingPunct="1">
              <a:defRPr/>
            </a:pPr>
            <a:endParaRPr lang="fr" altLang="de-DE" dirty="0"/>
          </a:p>
          <a:p>
            <a:pPr eaLnBrk="1" hangingPunct="1">
              <a:defRPr/>
            </a:pPr>
            <a:endParaRPr lang="fr" altLang="de-DE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633413" y="4038600"/>
          <a:ext cx="7826375" cy="243364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26618"/>
                <a:gridCol w="3599757"/>
              </a:tblGrid>
              <a:tr h="3709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" sz="1600" b="1" i="0" u="none" baseline="0"/>
                        <a:t>Avantages</a:t>
                      </a:r>
                      <a:endParaRPr lang="fr" altLang="de-DE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728" marB="45728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" sz="1600" b="1" i="0" u="none" baseline="0"/>
                        <a:t>Limites</a:t>
                      </a:r>
                      <a:endParaRPr lang="f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728" marB="45728"/>
                </a:tc>
              </a:tr>
              <a:tr h="370901">
                <a:tc>
                  <a:txBody>
                    <a:bodyPr/>
                    <a:lstStyle/>
                    <a:p>
                      <a:pPr marL="285750" indent="-285750" algn="l" rtl="0" eaLnBrk="1" hangingPunct="1">
                        <a:buFont typeface="Arial" panose="020B0604020202020204" pitchFamily="34" charset="0"/>
                        <a:buChar char="•"/>
                      </a:pPr>
                      <a:r>
                        <a:rPr lang="fr" sz="1600" b="0" i="0" u="none" baseline="0"/>
                        <a:t>Moteur très puissant (grilles lourdes)</a:t>
                      </a:r>
                      <a:endParaRPr lang="fr" altLang="de-DE" sz="1600" b="0" dirty="0" smtClean="0"/>
                    </a:p>
                  </a:txBody>
                  <a:tcPr marL="91426" marR="91426" marT="45728" marB="45728"/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fr" sz="1600" b="0" i="0" u="none" baseline="0"/>
                        <a:t>Aucun habillage disponible</a:t>
                      </a:r>
                    </a:p>
                  </a:txBody>
                  <a:tcPr marL="91426" marR="91426" marT="45728" marB="45728"/>
                </a:tc>
              </a:tr>
              <a:tr h="579135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600" b="0" i="0" u="none" baseline="0"/>
                        <a:t>Idéal pour très grandes largeurs / poids importants</a:t>
                      </a:r>
                      <a:endParaRPr lang="fr" altLang="de-DE" sz="1600" b="0" dirty="0" smtClean="0"/>
                    </a:p>
                  </a:txBody>
                  <a:tcPr marL="91426" marR="91426" marT="45728" marB="45728"/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fr" sz="1600" b="0" i="0" u="none" baseline="0"/>
                        <a:t>Montage un peu plus fastidieux</a:t>
                      </a:r>
                      <a:endParaRPr lang="fr" sz="1600" dirty="0"/>
                    </a:p>
                  </a:txBody>
                  <a:tcPr marL="91426" marR="91426" marT="45728" marB="45728"/>
                </a:tc>
              </a:tr>
              <a:tr h="37090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600" b="0" i="0" u="none" baseline="0"/>
                        <a:t>Sécurité garantie</a:t>
                      </a:r>
                      <a:endParaRPr lang="fr" altLang="de-DE" sz="1600" b="0" dirty="0" smtClean="0"/>
                    </a:p>
                  </a:txBody>
                  <a:tcPr marL="91426" marR="91426" marT="45728" marB="45728"/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endParaRPr lang="fr" sz="1600" dirty="0"/>
                    </a:p>
                  </a:txBody>
                  <a:tcPr marL="91426" marR="91426" marT="45728" marB="45728"/>
                </a:tc>
              </a:tr>
              <a:tr h="37090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600" b="0" i="0" u="none" baseline="0"/>
                        <a:t>Possibilité d’automatisation</a:t>
                      </a:r>
                    </a:p>
                  </a:txBody>
                  <a:tcPr marL="91426" marR="91426" marT="45728" marB="45728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" sz="1600" dirty="0" smtClean="0"/>
                    </a:p>
                  </a:txBody>
                  <a:tcPr marL="91426" marR="91426" marT="45728" marB="45728"/>
                </a:tc>
              </a:tr>
              <a:tr h="37090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" altLang="de-DE" sz="1600" b="0" dirty="0" smtClean="0"/>
                    </a:p>
                  </a:txBody>
                  <a:tcPr marL="91426" marR="91426" marT="45728" marB="45728"/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endParaRPr lang="fr" sz="1600" dirty="0"/>
                    </a:p>
                  </a:txBody>
                  <a:tcPr marL="91426" marR="91426" marT="45728" marB="45728"/>
                </a:tc>
              </a:tr>
            </a:tbl>
          </a:graphicData>
        </a:graphic>
      </p:graphicFrame>
      <p:pic>
        <p:nvPicPr>
          <p:cNvPr id="164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557338"/>
            <a:ext cx="5440363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Motorisations disponibles – moteur avec entraînement par chaîne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2089150"/>
            <a:ext cx="386238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4470400"/>
            <a:ext cx="17399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84200" y="1700213"/>
            <a:ext cx="4924425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endParaRPr lang="fr" altLang="de-DE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 dirty="0"/>
              <a:t>Montage latéral sous l’axe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 dirty="0"/>
              <a:t>Moteur </a:t>
            </a:r>
            <a:r>
              <a:rPr lang="de-DE" b="0" kern="0" dirty="0" smtClean="0"/>
              <a:t>400 V</a:t>
            </a:r>
            <a:r>
              <a:rPr lang="fr" b="0" kern="0" dirty="0" smtClean="0"/>
              <a:t> </a:t>
            </a:r>
            <a:r>
              <a:rPr lang="fr" b="0" kern="0" dirty="0"/>
              <a:t>avec entraînement par chaîne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 dirty="0"/>
              <a:t>Frein de sécurité intégré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 dirty="0"/>
              <a:t>Ouverture d’urgence par manivelle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 dirty="0"/>
              <a:t>Ouverture d’urgence par chaîne de levage disponible</a:t>
            </a:r>
            <a:endParaRPr lang="fr" altLang="de-DE" b="0" kern="0" dirty="0"/>
          </a:p>
        </p:txBody>
      </p:sp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4779963"/>
            <a:ext cx="12160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7993062" cy="533400"/>
          </a:xfrm>
        </p:spPr>
        <p:txBody>
          <a:bodyPr/>
          <a:lstStyle/>
          <a:p>
            <a:pPr eaLnBrk="1" hangingPunct="1"/>
            <a:r>
              <a:rPr lang="de-DE" altLang="de-DE" smtClean="0"/>
              <a:t>Motorisations disponibles – moteur avec entraînement par chaîne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50975"/>
            <a:ext cx="4897438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633413" y="3822700"/>
          <a:ext cx="7826375" cy="243364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26618"/>
                <a:gridCol w="3599757"/>
              </a:tblGrid>
              <a:tr h="3709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" sz="1600" b="1" i="0" u="none" baseline="0"/>
                        <a:t>Avantages</a:t>
                      </a:r>
                      <a:endParaRPr lang="fr" altLang="de-DE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728" marB="45728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" sz="1600" b="1" i="0" u="none" baseline="0"/>
                        <a:t>Limites</a:t>
                      </a:r>
                      <a:endParaRPr lang="f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728" marB="45728"/>
                </a:tc>
              </a:tr>
              <a:tr h="370901">
                <a:tc>
                  <a:txBody>
                    <a:bodyPr/>
                    <a:lstStyle/>
                    <a:p>
                      <a:pPr marL="285750" indent="-285750" algn="l" rtl="0" eaLnBrk="1" hangingPunct="1">
                        <a:buFont typeface="Arial" panose="020B0604020202020204" pitchFamily="34" charset="0"/>
                        <a:buChar char="•"/>
                      </a:pPr>
                      <a:r>
                        <a:rPr lang="fr" sz="1600" b="0" i="0" u="none" baseline="0"/>
                        <a:t>Moteur très puissant (grilles lourdes)</a:t>
                      </a:r>
                      <a:endParaRPr lang="fr" altLang="de-DE" sz="1600" b="0" dirty="0" smtClean="0"/>
                    </a:p>
                  </a:txBody>
                  <a:tcPr marL="91426" marR="91426" marT="45728" marB="45728"/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fr" sz="1600" b="0" i="0" u="none" baseline="0"/>
                        <a:t>Aucun habillage disponible</a:t>
                      </a:r>
                    </a:p>
                  </a:txBody>
                  <a:tcPr marL="91426" marR="91426" marT="45728" marB="45728"/>
                </a:tc>
              </a:tr>
              <a:tr h="579135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600" b="0" i="0" u="none" baseline="0"/>
                        <a:t>Idéal pour très grandes largeurs / poids importants</a:t>
                      </a:r>
                      <a:endParaRPr lang="fr" altLang="de-DE" sz="1600" b="0" dirty="0" smtClean="0"/>
                    </a:p>
                  </a:txBody>
                  <a:tcPr marL="91426" marR="91426" marT="45728" marB="45728"/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fr" sz="1600" b="0" i="0" u="none" baseline="0"/>
                        <a:t>Montage un peu plus fastidieux</a:t>
                      </a:r>
                      <a:endParaRPr lang="fr" sz="1600" dirty="0"/>
                    </a:p>
                  </a:txBody>
                  <a:tcPr marL="91426" marR="91426" marT="45728" marB="45728"/>
                </a:tc>
              </a:tr>
              <a:tr h="37090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600" b="0" i="0" u="none" baseline="0"/>
                        <a:t>Sécurité garantie</a:t>
                      </a:r>
                      <a:endParaRPr lang="fr" altLang="de-DE" sz="1600" b="0" dirty="0" smtClean="0"/>
                    </a:p>
                  </a:txBody>
                  <a:tcPr marL="91426" marR="91426" marT="45728" marB="45728"/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endParaRPr lang="fr" sz="1600" dirty="0"/>
                    </a:p>
                  </a:txBody>
                  <a:tcPr marL="91426" marR="91426" marT="45728" marB="45728"/>
                </a:tc>
              </a:tr>
              <a:tr h="37090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600" b="0" i="0" u="none" baseline="0"/>
                        <a:t>Possibilité d’automatisation</a:t>
                      </a:r>
                    </a:p>
                  </a:txBody>
                  <a:tcPr marL="91426" marR="91426" marT="45728" marB="45728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" sz="1600" dirty="0" smtClean="0"/>
                    </a:p>
                  </a:txBody>
                  <a:tcPr marL="91426" marR="91426" marT="45728" marB="45728"/>
                </a:tc>
              </a:tr>
              <a:tr h="37090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600" b="0" i="0" u="none" baseline="0"/>
                        <a:t>Idéal en cas d’espace restreint</a:t>
                      </a:r>
                      <a:endParaRPr lang="fr" altLang="de-DE" sz="1600" b="0" dirty="0" smtClean="0"/>
                    </a:p>
                  </a:txBody>
                  <a:tcPr marL="91426" marR="91426" marT="45728" marB="45728"/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endParaRPr lang="fr" sz="1600" dirty="0"/>
                    </a:p>
                  </a:txBody>
                  <a:tcPr marL="91426" marR="91426" marT="45728" marB="45728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43013" y="2530475"/>
            <a:ext cx="6726237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6225" indent="-276225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tabLst>
                <a:tab pos="5738813" algn="l"/>
              </a:tabLst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Grilles à enroulement : Principe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Motorisations disponibles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>
                <a:solidFill>
                  <a:srgbClr val="777777"/>
                </a:solidFill>
              </a:rPr>
              <a:t>Les différentes coulisses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Rideaux, grilles et portes souples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Commande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Options</a:t>
            </a:r>
          </a:p>
          <a:p>
            <a:pPr lvl="1"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endParaRPr lang="de-DE" altLang="de-DE" sz="1800" b="1">
              <a:solidFill>
                <a:srgbClr val="777777"/>
              </a:solidFill>
            </a:endParaRPr>
          </a:p>
        </p:txBody>
      </p:sp>
      <p:sp>
        <p:nvSpPr>
          <p:cNvPr id="19459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071563" y="1643063"/>
            <a:ext cx="71437" cy="374650"/>
          </a:xfrm>
          <a:prstGeom prst="rect">
            <a:avLst/>
          </a:prstGeom>
          <a:solidFill>
            <a:srgbClr val="C0C0C0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b="0"/>
          </a:p>
        </p:txBody>
      </p:sp>
      <p:sp>
        <p:nvSpPr>
          <p:cNvPr id="19460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42988" y="3386138"/>
            <a:ext cx="6224587" cy="450850"/>
          </a:xfrm>
          <a:prstGeom prst="rect">
            <a:avLst/>
          </a:prstGeom>
          <a:noFill/>
          <a:ln w="2857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b="0"/>
          </a:p>
        </p:txBody>
      </p:sp>
      <p:sp>
        <p:nvSpPr>
          <p:cNvPr id="19461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243013" y="1111250"/>
            <a:ext cx="76501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3050" indent="-2730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Arial Narrow" pitchFamily="34" charset="0"/>
              <a:buNone/>
            </a:pPr>
            <a:r>
              <a:rPr lang="de-DE" altLang="de-DE" sz="3200" b="0">
                <a:solidFill>
                  <a:srgbClr val="777777"/>
                </a:solidFill>
              </a:rPr>
              <a:t>Agenda de la formation « record GATES » - première partie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Coulisses disponibles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993062" cy="4608512"/>
          </a:xfrm>
        </p:spPr>
        <p:txBody>
          <a:bodyPr/>
          <a:lstStyle/>
          <a:p>
            <a:pPr eaLnBrk="1" hangingPunct="1">
              <a:defRPr/>
            </a:pPr>
            <a:r>
              <a:rPr lang="fr" b="0" dirty="0"/>
              <a:t>Coulisses en acier (galvanisé) </a:t>
            </a:r>
          </a:p>
          <a:p>
            <a:pPr eaLnBrk="1" hangingPunct="1">
              <a:defRPr/>
            </a:pPr>
            <a:endParaRPr lang="fr" altLang="de-DE" dirty="0"/>
          </a:p>
          <a:p>
            <a:pPr eaLnBrk="1" hangingPunct="1">
              <a:defRPr/>
            </a:pPr>
            <a:r>
              <a:rPr lang="fr" sz="1400" b="0" dirty="0">
                <a:solidFill>
                  <a:srgbClr val="FF0000"/>
                </a:solidFill>
              </a:rPr>
              <a:t> </a:t>
            </a:r>
            <a:r>
              <a:rPr lang="fr" sz="1400" b="0" dirty="0" smtClean="0">
                <a:solidFill>
                  <a:srgbClr val="FF0000"/>
                </a:solidFill>
              </a:rPr>
              <a:t> 					</a:t>
            </a:r>
            <a:endParaRPr lang="fr" sz="1400" b="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fr" altLang="de-DE" dirty="0"/>
          </a:p>
          <a:p>
            <a:pPr eaLnBrk="1" hangingPunct="1">
              <a:defRPr/>
            </a:pPr>
            <a:endParaRPr lang="fr" altLang="de-DE" dirty="0" smtClean="0"/>
          </a:p>
          <a:p>
            <a:pPr eaLnBrk="1" hangingPunct="1">
              <a:defRPr/>
            </a:pPr>
            <a:endParaRPr lang="fr" altLang="de-DE" dirty="0"/>
          </a:p>
          <a:p>
            <a:pPr eaLnBrk="1" hangingPunct="1">
              <a:defRPr/>
            </a:pPr>
            <a:endParaRPr lang="fr" altLang="de-DE" dirty="0" smtClean="0"/>
          </a:p>
          <a:p>
            <a:pPr eaLnBrk="1" hangingPunct="1">
              <a:defRPr/>
            </a:pPr>
            <a:endParaRPr lang="fr" altLang="de-DE" dirty="0"/>
          </a:p>
          <a:p>
            <a:pPr eaLnBrk="1" hangingPunct="1">
              <a:defRPr/>
            </a:pPr>
            <a:endParaRPr lang="fr" altLang="de-DE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dirty="0"/>
              <a:t>Fabrication en interne en largeurs de 60 mm ou 80 mm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dirty="0"/>
              <a:t>Coulisse de 40 mm sur demande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dirty="0"/>
              <a:t>Un joint est </a:t>
            </a:r>
            <a:r>
              <a:rPr lang="fr" b="0" dirty="0" smtClean="0"/>
              <a:t>installé sur la coulisse </a:t>
            </a:r>
            <a:r>
              <a:rPr lang="fr" b="0" dirty="0"/>
              <a:t>(insonorisation – </a:t>
            </a:r>
            <a:br>
              <a:rPr lang="fr" b="0" dirty="0"/>
            </a:br>
            <a:r>
              <a:rPr lang="fr" b="0" dirty="0"/>
              <a:t>toujours monté sur le côté extérieur)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31" b="2861"/>
          <a:stretch>
            <a:fillRect/>
          </a:stretch>
        </p:blipFill>
        <p:spPr bwMode="auto">
          <a:xfrm>
            <a:off x="388938" y="2708275"/>
            <a:ext cx="80772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20485" name="Gruppieren 5"/>
          <p:cNvGrpSpPr>
            <a:grpSpLocks/>
          </p:cNvGrpSpPr>
          <p:nvPr/>
        </p:nvGrpSpPr>
        <p:grpSpPr bwMode="auto">
          <a:xfrm>
            <a:off x="827088" y="3613150"/>
            <a:ext cx="1152525" cy="403225"/>
            <a:chOff x="827584" y="3613213"/>
            <a:chExt cx="1152029" cy="402826"/>
          </a:xfrm>
        </p:grpSpPr>
        <p:cxnSp>
          <p:nvCxnSpPr>
            <p:cNvPr id="20518" name="Gerade Verbindung 2"/>
            <p:cNvCxnSpPr>
              <a:cxnSpLocks noChangeShapeType="1"/>
            </p:cNvCxnSpPr>
            <p:nvPr/>
          </p:nvCxnSpPr>
          <p:spPr bwMode="auto">
            <a:xfrm>
              <a:off x="827584" y="3613213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19" name="Gerade Verbindung 6"/>
            <p:cNvCxnSpPr>
              <a:cxnSpLocks noChangeShapeType="1"/>
            </p:cNvCxnSpPr>
            <p:nvPr/>
          </p:nvCxnSpPr>
          <p:spPr bwMode="auto">
            <a:xfrm>
              <a:off x="1979613" y="3624188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20" name="Gerade Verbindung mit Pfeil 4"/>
            <p:cNvCxnSpPr>
              <a:cxnSpLocks noChangeShapeType="1"/>
            </p:cNvCxnSpPr>
            <p:nvPr/>
          </p:nvCxnSpPr>
          <p:spPr bwMode="auto">
            <a:xfrm>
              <a:off x="827584" y="3809138"/>
              <a:ext cx="1152029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486" name="Gruppieren 10"/>
          <p:cNvGrpSpPr>
            <a:grpSpLocks/>
          </p:cNvGrpSpPr>
          <p:nvPr/>
        </p:nvGrpSpPr>
        <p:grpSpPr bwMode="auto">
          <a:xfrm>
            <a:off x="3132138" y="3722688"/>
            <a:ext cx="1655762" cy="403225"/>
            <a:chOff x="827584" y="3613213"/>
            <a:chExt cx="1152029" cy="402826"/>
          </a:xfrm>
        </p:grpSpPr>
        <p:cxnSp>
          <p:nvCxnSpPr>
            <p:cNvPr id="20515" name="Gerade Verbindung 11"/>
            <p:cNvCxnSpPr>
              <a:cxnSpLocks noChangeShapeType="1"/>
            </p:cNvCxnSpPr>
            <p:nvPr/>
          </p:nvCxnSpPr>
          <p:spPr bwMode="auto">
            <a:xfrm>
              <a:off x="827584" y="3613213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16" name="Gerade Verbindung 12"/>
            <p:cNvCxnSpPr>
              <a:cxnSpLocks noChangeShapeType="1"/>
            </p:cNvCxnSpPr>
            <p:nvPr/>
          </p:nvCxnSpPr>
          <p:spPr bwMode="auto">
            <a:xfrm>
              <a:off x="1979613" y="3624188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17" name="Gerade Verbindung mit Pfeil 13"/>
            <p:cNvCxnSpPr>
              <a:cxnSpLocks noChangeShapeType="1"/>
            </p:cNvCxnSpPr>
            <p:nvPr/>
          </p:nvCxnSpPr>
          <p:spPr bwMode="auto">
            <a:xfrm>
              <a:off x="827584" y="3809138"/>
              <a:ext cx="1152029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487" name="Gruppieren 14"/>
          <p:cNvGrpSpPr>
            <a:grpSpLocks/>
          </p:cNvGrpSpPr>
          <p:nvPr/>
        </p:nvGrpSpPr>
        <p:grpSpPr bwMode="auto">
          <a:xfrm>
            <a:off x="5940425" y="3711575"/>
            <a:ext cx="2232025" cy="403225"/>
            <a:chOff x="827584" y="3613213"/>
            <a:chExt cx="1152029" cy="402826"/>
          </a:xfrm>
        </p:grpSpPr>
        <p:cxnSp>
          <p:nvCxnSpPr>
            <p:cNvPr id="20512" name="Gerade Verbindung 15"/>
            <p:cNvCxnSpPr>
              <a:cxnSpLocks noChangeShapeType="1"/>
            </p:cNvCxnSpPr>
            <p:nvPr/>
          </p:nvCxnSpPr>
          <p:spPr bwMode="auto">
            <a:xfrm>
              <a:off x="827584" y="3613213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13" name="Gerade Verbindung 16"/>
            <p:cNvCxnSpPr>
              <a:cxnSpLocks noChangeShapeType="1"/>
            </p:cNvCxnSpPr>
            <p:nvPr/>
          </p:nvCxnSpPr>
          <p:spPr bwMode="auto">
            <a:xfrm>
              <a:off x="1979613" y="3624188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14" name="Gerade Verbindung mit Pfeil 17"/>
            <p:cNvCxnSpPr>
              <a:cxnSpLocks noChangeShapeType="1"/>
            </p:cNvCxnSpPr>
            <p:nvPr/>
          </p:nvCxnSpPr>
          <p:spPr bwMode="auto">
            <a:xfrm>
              <a:off x="827584" y="3809138"/>
              <a:ext cx="1152029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488" name="Gruppieren 18"/>
          <p:cNvGrpSpPr>
            <a:grpSpLocks/>
          </p:cNvGrpSpPr>
          <p:nvPr/>
        </p:nvGrpSpPr>
        <p:grpSpPr bwMode="auto">
          <a:xfrm rot="5400000">
            <a:off x="107157" y="2939256"/>
            <a:ext cx="865188" cy="403225"/>
            <a:chOff x="827584" y="3613213"/>
            <a:chExt cx="1152029" cy="402826"/>
          </a:xfrm>
        </p:grpSpPr>
        <p:cxnSp>
          <p:nvCxnSpPr>
            <p:cNvPr id="20509" name="Gerade Verbindung 19"/>
            <p:cNvCxnSpPr>
              <a:cxnSpLocks noChangeShapeType="1"/>
            </p:cNvCxnSpPr>
            <p:nvPr/>
          </p:nvCxnSpPr>
          <p:spPr bwMode="auto">
            <a:xfrm>
              <a:off x="827584" y="3613213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10" name="Gerade Verbindung 20"/>
            <p:cNvCxnSpPr>
              <a:cxnSpLocks noChangeShapeType="1"/>
            </p:cNvCxnSpPr>
            <p:nvPr/>
          </p:nvCxnSpPr>
          <p:spPr bwMode="auto">
            <a:xfrm>
              <a:off x="1979613" y="3624188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11" name="Gerade Verbindung mit Pfeil 21"/>
            <p:cNvCxnSpPr>
              <a:cxnSpLocks noChangeShapeType="1"/>
            </p:cNvCxnSpPr>
            <p:nvPr/>
          </p:nvCxnSpPr>
          <p:spPr bwMode="auto">
            <a:xfrm>
              <a:off x="827584" y="3809138"/>
              <a:ext cx="1152029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489" name="Gruppieren 22"/>
          <p:cNvGrpSpPr>
            <a:grpSpLocks/>
          </p:cNvGrpSpPr>
          <p:nvPr/>
        </p:nvGrpSpPr>
        <p:grpSpPr bwMode="auto">
          <a:xfrm rot="5400000">
            <a:off x="2324894" y="2939256"/>
            <a:ext cx="865188" cy="403225"/>
            <a:chOff x="827584" y="3613213"/>
            <a:chExt cx="1152029" cy="402826"/>
          </a:xfrm>
        </p:grpSpPr>
        <p:cxnSp>
          <p:nvCxnSpPr>
            <p:cNvPr id="20506" name="Gerade Verbindung 23"/>
            <p:cNvCxnSpPr>
              <a:cxnSpLocks noChangeShapeType="1"/>
            </p:cNvCxnSpPr>
            <p:nvPr/>
          </p:nvCxnSpPr>
          <p:spPr bwMode="auto">
            <a:xfrm>
              <a:off x="827584" y="3613213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07" name="Gerade Verbindung 24"/>
            <p:cNvCxnSpPr>
              <a:cxnSpLocks noChangeShapeType="1"/>
            </p:cNvCxnSpPr>
            <p:nvPr/>
          </p:nvCxnSpPr>
          <p:spPr bwMode="auto">
            <a:xfrm>
              <a:off x="1979613" y="3624188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08" name="Gerade Verbindung mit Pfeil 25"/>
            <p:cNvCxnSpPr>
              <a:cxnSpLocks noChangeShapeType="1"/>
            </p:cNvCxnSpPr>
            <p:nvPr/>
          </p:nvCxnSpPr>
          <p:spPr bwMode="auto">
            <a:xfrm>
              <a:off x="827584" y="3809138"/>
              <a:ext cx="1152029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490" name="Gruppieren 26"/>
          <p:cNvGrpSpPr>
            <a:grpSpLocks/>
          </p:cNvGrpSpPr>
          <p:nvPr/>
        </p:nvGrpSpPr>
        <p:grpSpPr bwMode="auto">
          <a:xfrm rot="5400000">
            <a:off x="5307013" y="2959100"/>
            <a:ext cx="863600" cy="403225"/>
            <a:chOff x="827584" y="3613213"/>
            <a:chExt cx="1152029" cy="402826"/>
          </a:xfrm>
        </p:grpSpPr>
        <p:cxnSp>
          <p:nvCxnSpPr>
            <p:cNvPr id="20503" name="Gerade Verbindung 27"/>
            <p:cNvCxnSpPr>
              <a:cxnSpLocks noChangeShapeType="1"/>
            </p:cNvCxnSpPr>
            <p:nvPr/>
          </p:nvCxnSpPr>
          <p:spPr bwMode="auto">
            <a:xfrm>
              <a:off x="827584" y="3613213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04" name="Gerade Verbindung 28"/>
            <p:cNvCxnSpPr>
              <a:cxnSpLocks noChangeShapeType="1"/>
            </p:cNvCxnSpPr>
            <p:nvPr/>
          </p:nvCxnSpPr>
          <p:spPr bwMode="auto">
            <a:xfrm>
              <a:off x="1979613" y="3624188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05" name="Gerade Verbindung mit Pfeil 29"/>
            <p:cNvCxnSpPr>
              <a:cxnSpLocks noChangeShapeType="1"/>
            </p:cNvCxnSpPr>
            <p:nvPr/>
          </p:nvCxnSpPr>
          <p:spPr bwMode="auto">
            <a:xfrm>
              <a:off x="827584" y="3809138"/>
              <a:ext cx="1152029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491" name="Textfeld 7"/>
          <p:cNvSpPr txBox="1">
            <a:spLocks noChangeArrowheads="1"/>
          </p:cNvSpPr>
          <p:nvPr/>
        </p:nvSpPr>
        <p:spPr bwMode="auto">
          <a:xfrm>
            <a:off x="1098550" y="3575050"/>
            <a:ext cx="6540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0">
                <a:solidFill>
                  <a:srgbClr val="FF0000"/>
                </a:solidFill>
              </a:rPr>
              <a:t>40 mm</a:t>
            </a:r>
          </a:p>
        </p:txBody>
      </p:sp>
      <p:sp>
        <p:nvSpPr>
          <p:cNvPr id="20492" name="Textfeld 31"/>
          <p:cNvSpPr txBox="1">
            <a:spLocks noChangeArrowheads="1"/>
          </p:cNvSpPr>
          <p:nvPr/>
        </p:nvSpPr>
        <p:spPr bwMode="auto">
          <a:xfrm>
            <a:off x="3654425" y="3622675"/>
            <a:ext cx="6540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0">
                <a:solidFill>
                  <a:srgbClr val="FF0000"/>
                </a:solidFill>
              </a:rPr>
              <a:t>60 mm</a:t>
            </a:r>
          </a:p>
        </p:txBody>
      </p:sp>
      <p:sp>
        <p:nvSpPr>
          <p:cNvPr id="20493" name="Textfeld 32"/>
          <p:cNvSpPr txBox="1">
            <a:spLocks noChangeArrowheads="1"/>
          </p:cNvSpPr>
          <p:nvPr/>
        </p:nvSpPr>
        <p:spPr bwMode="auto">
          <a:xfrm>
            <a:off x="6750050" y="3595688"/>
            <a:ext cx="6556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0">
                <a:solidFill>
                  <a:srgbClr val="FF0000"/>
                </a:solidFill>
              </a:rPr>
              <a:t>80 mm</a:t>
            </a:r>
          </a:p>
        </p:txBody>
      </p:sp>
      <p:sp>
        <p:nvSpPr>
          <p:cNvPr id="20494" name="Textfeld 33"/>
          <p:cNvSpPr txBox="1">
            <a:spLocks noChangeArrowheads="1"/>
          </p:cNvSpPr>
          <p:nvPr/>
        </p:nvSpPr>
        <p:spPr bwMode="auto">
          <a:xfrm rot="-5400000">
            <a:off x="5258594" y="2969419"/>
            <a:ext cx="654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0">
                <a:solidFill>
                  <a:srgbClr val="FF0000"/>
                </a:solidFill>
              </a:rPr>
              <a:t>31 mm</a:t>
            </a:r>
          </a:p>
        </p:txBody>
      </p:sp>
      <p:sp>
        <p:nvSpPr>
          <p:cNvPr id="20495" name="Textfeld 34"/>
          <p:cNvSpPr txBox="1">
            <a:spLocks noChangeArrowheads="1"/>
          </p:cNvSpPr>
          <p:nvPr/>
        </p:nvSpPr>
        <p:spPr bwMode="auto">
          <a:xfrm rot="-5400000">
            <a:off x="2239169" y="3002756"/>
            <a:ext cx="655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0">
                <a:solidFill>
                  <a:srgbClr val="FF0000"/>
                </a:solidFill>
              </a:rPr>
              <a:t>31 mm</a:t>
            </a:r>
          </a:p>
        </p:txBody>
      </p:sp>
      <p:sp>
        <p:nvSpPr>
          <p:cNvPr id="20496" name="Textfeld 35"/>
          <p:cNvSpPr txBox="1">
            <a:spLocks noChangeArrowheads="1"/>
          </p:cNvSpPr>
          <p:nvPr/>
        </p:nvSpPr>
        <p:spPr bwMode="auto">
          <a:xfrm rot="-5400000">
            <a:off x="80169" y="2986882"/>
            <a:ext cx="654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0">
                <a:solidFill>
                  <a:srgbClr val="FF0000"/>
                </a:solidFill>
              </a:rPr>
              <a:t>31 mm</a:t>
            </a:r>
          </a:p>
        </p:txBody>
      </p:sp>
      <p:pic>
        <p:nvPicPr>
          <p:cNvPr id="20497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922713"/>
            <a:ext cx="187325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498" name="Textfeld 1"/>
          <p:cNvSpPr txBox="1">
            <a:spLocks noChangeArrowheads="1"/>
          </p:cNvSpPr>
          <p:nvPr/>
        </p:nvSpPr>
        <p:spPr bwMode="auto">
          <a:xfrm>
            <a:off x="4803775" y="2074863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de-DE" sz="1400" b="0">
                <a:solidFill>
                  <a:srgbClr val="FF0000"/>
                </a:solidFill>
              </a:rPr>
              <a:t>Standard</a:t>
            </a:r>
            <a:endParaRPr lang="de-DE" altLang="de-DE" sz="1400" b="0">
              <a:solidFill>
                <a:srgbClr val="FF0000"/>
              </a:solidFill>
            </a:endParaRPr>
          </a:p>
        </p:txBody>
      </p:sp>
      <p:sp>
        <p:nvSpPr>
          <p:cNvPr id="20499" name="Textfeld 36"/>
          <p:cNvSpPr txBox="1">
            <a:spLocks noChangeArrowheads="1"/>
          </p:cNvSpPr>
          <p:nvPr/>
        </p:nvSpPr>
        <p:spPr bwMode="auto">
          <a:xfrm>
            <a:off x="796925" y="2205038"/>
            <a:ext cx="1257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de-DE" sz="1400" b="0">
                <a:solidFill>
                  <a:srgbClr val="FF0000"/>
                </a:solidFill>
              </a:rPr>
              <a:t>Sur demande</a:t>
            </a:r>
            <a:endParaRPr lang="de-DE" altLang="de-DE" sz="1400" b="0">
              <a:solidFill>
                <a:srgbClr val="FF0000"/>
              </a:solidFill>
            </a:endParaRPr>
          </a:p>
        </p:txBody>
      </p:sp>
      <p:cxnSp>
        <p:nvCxnSpPr>
          <p:cNvPr id="20500" name="Gerade Verbindung mit Pfeil 3"/>
          <p:cNvCxnSpPr>
            <a:cxnSpLocks noChangeShapeType="1"/>
          </p:cNvCxnSpPr>
          <p:nvPr/>
        </p:nvCxnSpPr>
        <p:spPr bwMode="auto">
          <a:xfrm flipH="1">
            <a:off x="4572000" y="2382838"/>
            <a:ext cx="647700" cy="2540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501" name="Gerade Verbindung mit Pfeil 39"/>
          <p:cNvCxnSpPr>
            <a:cxnSpLocks noChangeShapeType="1"/>
          </p:cNvCxnSpPr>
          <p:nvPr/>
        </p:nvCxnSpPr>
        <p:spPr bwMode="auto">
          <a:xfrm>
            <a:off x="5259388" y="2382838"/>
            <a:ext cx="681037" cy="2540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502" name="Gerade Verbindung mit Pfeil 43"/>
          <p:cNvCxnSpPr>
            <a:cxnSpLocks noChangeShapeType="1"/>
          </p:cNvCxnSpPr>
          <p:nvPr/>
        </p:nvCxnSpPr>
        <p:spPr bwMode="auto">
          <a:xfrm>
            <a:off x="1455738" y="2454275"/>
            <a:ext cx="0" cy="2540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Coulisses disponibles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993062" cy="4608512"/>
          </a:xfrm>
        </p:spPr>
        <p:txBody>
          <a:bodyPr/>
          <a:lstStyle/>
          <a:p>
            <a:pPr eaLnBrk="1" hangingPunct="1">
              <a:defRPr/>
            </a:pPr>
            <a:r>
              <a:rPr lang="fr" b="0"/>
              <a:t>Coulisse pour grille à enroulement à tablier isolé (record DP 106)</a:t>
            </a:r>
          </a:p>
          <a:p>
            <a:pPr eaLnBrk="1" hangingPunct="1">
              <a:defRPr/>
            </a:pPr>
            <a:endParaRPr lang="fr" altLang="de-DE" dirty="0"/>
          </a:p>
          <a:p>
            <a:pPr eaLnBrk="1" hangingPunct="1">
              <a:defRPr/>
            </a:pPr>
            <a:r>
              <a:rPr lang="fr" b="0"/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2 coulisses différentes pour rideau isolé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Toujours livrées avec des joints </a:t>
            </a:r>
            <a:br>
              <a:rPr lang="fr" b="0"/>
            </a:br>
            <a:r>
              <a:rPr lang="fr" b="0"/>
              <a:t>pour une meilleure isolation</a:t>
            </a:r>
            <a:endParaRPr lang="fr" altLang="de-DE" b="0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700213"/>
            <a:ext cx="2536825" cy="423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43013" y="2530475"/>
            <a:ext cx="6726237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6225" indent="-276225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tabLst>
                <a:tab pos="5738813" algn="l"/>
              </a:tabLst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Grilles à enroulement : Principe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Motorisations disponibles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Les différentes coulisses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Rideaux, grilles et portes souples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Commande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Options</a:t>
            </a:r>
          </a:p>
          <a:p>
            <a:pPr lvl="1"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endParaRPr lang="de-DE" altLang="de-DE" sz="1800" b="1">
              <a:solidFill>
                <a:srgbClr val="777777"/>
              </a:solidFill>
            </a:endParaRPr>
          </a:p>
        </p:txBody>
      </p:sp>
      <p:sp>
        <p:nvSpPr>
          <p:cNvPr id="4099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071563" y="1643063"/>
            <a:ext cx="71437" cy="374650"/>
          </a:xfrm>
          <a:prstGeom prst="rect">
            <a:avLst/>
          </a:prstGeom>
          <a:solidFill>
            <a:srgbClr val="C0C0C0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b="0"/>
          </a:p>
        </p:txBody>
      </p:sp>
      <p:sp>
        <p:nvSpPr>
          <p:cNvPr id="410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243013" y="1116013"/>
            <a:ext cx="779303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3050" indent="-2730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Arial Narrow" pitchFamily="34" charset="0"/>
              <a:buNone/>
            </a:pPr>
            <a:r>
              <a:rPr lang="de-DE" altLang="de-DE" sz="3200" b="0">
                <a:solidFill>
                  <a:srgbClr val="777777"/>
                </a:solidFill>
              </a:rPr>
              <a:t>Agenda de la formation « record GATES » - première partie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Coulisses disponibles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5473700" cy="4608512"/>
          </a:xfrm>
        </p:spPr>
        <p:txBody>
          <a:bodyPr/>
          <a:lstStyle/>
          <a:p>
            <a:pPr eaLnBrk="1" hangingPunct="1">
              <a:defRPr/>
            </a:pPr>
            <a:r>
              <a:rPr lang="fr" b="0"/>
              <a:t>Coulisse anti-tempête</a:t>
            </a:r>
          </a:p>
          <a:p>
            <a:pPr eaLnBrk="1" hangingPunct="1">
              <a:defRPr/>
            </a:pPr>
            <a:endParaRPr lang="fr" altLang="de-DE" dirty="0"/>
          </a:p>
          <a:p>
            <a:pPr eaLnBrk="1" hangingPunct="1">
              <a:defRPr/>
            </a:pPr>
            <a:r>
              <a:rPr lang="fr" b="0"/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Coulisses pour rideaux / grilles à enroulement exposés à des charges de vent importantes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>
              <a:solidFill>
                <a:srgbClr val="FF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Les rideaux sont alors toujours fournis avec un crochet anti-tempête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>
              <a:solidFill>
                <a:srgbClr val="FF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La coulisse spéciale fait en sorte que le crochet anti-tempête reste dans les rails et que la grille ne soit pas « arrachée ».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1196975"/>
            <a:ext cx="2301875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0" r="23763"/>
          <a:stretch>
            <a:fillRect/>
          </a:stretch>
        </p:blipFill>
        <p:spPr bwMode="auto">
          <a:xfrm>
            <a:off x="6084888" y="1125538"/>
            <a:ext cx="857250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383088"/>
            <a:ext cx="1223962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Coulisses disponibles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5400675" cy="4608512"/>
          </a:xfrm>
        </p:spPr>
        <p:txBody>
          <a:bodyPr/>
          <a:lstStyle/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Les coulisses sont toujours montées sur une construction existante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Il est possible de percer ces coulisses par l’avant comme par le côté.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Les trous percés par l’avant sont recouverts d’un bouchon.</a:t>
            </a:r>
            <a:br>
              <a:rPr lang="de-DE" altLang="de-DE" b="0" smtClean="0"/>
            </a:b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Il est aussi possible d’habiller la coulisse avec une tôle qui couvrira ainsi les trous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8" y="549275"/>
            <a:ext cx="207962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3557" name="Picture 4" descr="F:\Export ISEA\7-Diverses\Daten RTF\Aufträge (Stand vom 11.04.2016)\Aufträge erledigt\Sembrancher, Migros\Fotos Montage\IMG_34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076575"/>
            <a:ext cx="244792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43013" y="2530475"/>
            <a:ext cx="6726237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6225" indent="-276225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tabLst>
                <a:tab pos="5738813" algn="l"/>
              </a:tabLst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Grilles à enroulement : Principe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Motorisations disponibles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Les différentes coulisses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>
                <a:solidFill>
                  <a:srgbClr val="777777"/>
                </a:solidFill>
              </a:rPr>
              <a:t>Rideaux, grilles et portes souples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Commande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Options</a:t>
            </a:r>
          </a:p>
          <a:p>
            <a:pPr lvl="1"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endParaRPr lang="de-DE" altLang="de-DE" sz="1800" b="1">
              <a:solidFill>
                <a:srgbClr val="777777"/>
              </a:solidFill>
            </a:endParaRPr>
          </a:p>
        </p:txBody>
      </p:sp>
      <p:sp>
        <p:nvSpPr>
          <p:cNvPr id="24579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071563" y="1643063"/>
            <a:ext cx="71437" cy="374650"/>
          </a:xfrm>
          <a:prstGeom prst="rect">
            <a:avLst/>
          </a:prstGeom>
          <a:solidFill>
            <a:srgbClr val="C0C0C0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b="0"/>
          </a:p>
        </p:txBody>
      </p:sp>
      <p:sp>
        <p:nvSpPr>
          <p:cNvPr id="24580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42988" y="3841750"/>
            <a:ext cx="6224587" cy="450850"/>
          </a:xfrm>
          <a:prstGeom prst="rect">
            <a:avLst/>
          </a:prstGeom>
          <a:noFill/>
          <a:ln w="2857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b="0"/>
          </a:p>
        </p:txBody>
      </p:sp>
      <p:sp>
        <p:nvSpPr>
          <p:cNvPr id="24581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243013" y="981075"/>
            <a:ext cx="77216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3050" indent="-2730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Arial Narrow" pitchFamily="34" charset="0"/>
              <a:buNone/>
            </a:pPr>
            <a:r>
              <a:rPr lang="de-DE" altLang="de-DE" sz="3200" b="0">
                <a:solidFill>
                  <a:srgbClr val="777777"/>
                </a:solidFill>
              </a:rPr>
              <a:t>Agenda de la formation « record GATES » - première partie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1268413"/>
            <a:ext cx="37465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560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record MINIROLL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4363" y="620713"/>
            <a:ext cx="7993062" cy="533400"/>
          </a:xfrm>
        </p:spPr>
        <p:txBody>
          <a:bodyPr/>
          <a:lstStyle/>
          <a:p>
            <a:pPr eaLnBrk="1" hangingPunct="1"/>
            <a:r>
              <a:rPr lang="de-DE" altLang="de-DE" smtClean="0"/>
              <a:t>Rideaux – record MINIROLL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4363" y="1339850"/>
            <a:ext cx="5616575" cy="4608513"/>
          </a:xfrm>
        </p:spPr>
        <p:txBody>
          <a:bodyPr/>
          <a:lstStyle/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Rideau automatique pour portes et fenêtres</a:t>
            </a:r>
            <a:br>
              <a:rPr lang="de-DE" altLang="de-DE" b="0" smtClean="0"/>
            </a:b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Tablier en lames pleines ou micro-perforées</a:t>
            </a:r>
            <a:br>
              <a:rPr lang="de-DE" altLang="de-DE" b="0" smtClean="0"/>
            </a:br>
            <a:r>
              <a:rPr lang="de-DE" altLang="de-DE" b="0" smtClean="0"/>
              <a:t>de 57 mm de hauteur. Les lames sont galvanisées ou</a:t>
            </a:r>
            <a:br>
              <a:rPr lang="de-DE" altLang="de-DE" b="0" smtClean="0"/>
            </a:br>
            <a:r>
              <a:rPr lang="de-DE" altLang="de-DE" b="0" smtClean="0"/>
              <a:t>pré-peintes en couleur RAL au choix </a:t>
            </a:r>
            <a:br>
              <a:rPr lang="de-DE" altLang="de-DE" b="0" smtClean="0"/>
            </a:b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Entraînement à moteur tubulaire et frein de sécurité</a:t>
            </a:r>
            <a:br>
              <a:rPr lang="de-DE" altLang="de-DE" b="0" smtClean="0"/>
            </a:b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Manivelle de secours depuis l’extérieur ou l’intérieur disponible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Petit habillage toujours inclus (250 mm x 250 mm)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Rouleau de guidage de l’intérieur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Coulisses larges (105 mm)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Certification RC2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908050"/>
            <a:ext cx="28527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317875"/>
            <a:ext cx="18954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Lames pour rideau record MINIROLL</a:t>
            </a:r>
          </a:p>
        </p:txBody>
      </p:sp>
      <p:pic>
        <p:nvPicPr>
          <p:cNvPr id="27651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916113"/>
            <a:ext cx="3027363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919288"/>
            <a:ext cx="3003550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feld 3"/>
          <p:cNvSpPr txBox="1">
            <a:spLocks noChangeArrowheads="1"/>
          </p:cNvSpPr>
          <p:nvPr/>
        </p:nvSpPr>
        <p:spPr bwMode="auto">
          <a:xfrm>
            <a:off x="1376363" y="6000750"/>
            <a:ext cx="2509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b="0"/>
              <a:t>Lames micro-perforées</a:t>
            </a:r>
          </a:p>
        </p:txBody>
      </p:sp>
      <p:sp>
        <p:nvSpPr>
          <p:cNvPr id="27654" name="Textfeld 7"/>
          <p:cNvSpPr txBox="1">
            <a:spLocks noChangeArrowheads="1"/>
          </p:cNvSpPr>
          <p:nvPr/>
        </p:nvSpPr>
        <p:spPr bwMode="auto">
          <a:xfrm>
            <a:off x="5540375" y="6021388"/>
            <a:ext cx="21066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b="0"/>
              <a:t>Lames pleines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Motorisation pour rideau record MINIROLL</a:t>
            </a:r>
          </a:p>
        </p:txBody>
      </p:sp>
      <p:sp>
        <p:nvSpPr>
          <p:cNvPr id="28675" name="Textfeld 7"/>
          <p:cNvSpPr txBox="1">
            <a:spLocks noChangeArrowheads="1"/>
          </p:cNvSpPr>
          <p:nvPr/>
        </p:nvSpPr>
        <p:spPr bwMode="auto">
          <a:xfrm>
            <a:off x="4935538" y="3757613"/>
            <a:ext cx="4211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b="0"/>
              <a:t>Moteur tubulaire à frein de sécurité intégré</a:t>
            </a:r>
          </a:p>
        </p:txBody>
      </p:sp>
      <p:pic>
        <p:nvPicPr>
          <p:cNvPr id="28676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814513"/>
            <a:ext cx="3363913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Habillage pour rideau record MINIROLL avec serrurre</a:t>
            </a:r>
          </a:p>
        </p:txBody>
      </p:sp>
      <p:pic>
        <p:nvPicPr>
          <p:cNvPr id="29699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30375"/>
            <a:ext cx="5360988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30375"/>
            <a:ext cx="30257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1" name="Gruppieren 8"/>
          <p:cNvGrpSpPr>
            <a:grpSpLocks/>
          </p:cNvGrpSpPr>
          <p:nvPr/>
        </p:nvGrpSpPr>
        <p:grpSpPr bwMode="auto">
          <a:xfrm>
            <a:off x="6084888" y="3068638"/>
            <a:ext cx="2232025" cy="403225"/>
            <a:chOff x="827584" y="3613213"/>
            <a:chExt cx="1152029" cy="402826"/>
          </a:xfrm>
        </p:grpSpPr>
        <p:cxnSp>
          <p:nvCxnSpPr>
            <p:cNvPr id="29708" name="Gerade Verbindung 9"/>
            <p:cNvCxnSpPr>
              <a:cxnSpLocks noChangeShapeType="1"/>
            </p:cNvCxnSpPr>
            <p:nvPr/>
          </p:nvCxnSpPr>
          <p:spPr bwMode="auto">
            <a:xfrm>
              <a:off x="827584" y="3613213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709" name="Gerade Verbindung 10"/>
            <p:cNvCxnSpPr>
              <a:cxnSpLocks noChangeShapeType="1"/>
            </p:cNvCxnSpPr>
            <p:nvPr/>
          </p:nvCxnSpPr>
          <p:spPr bwMode="auto">
            <a:xfrm>
              <a:off x="1979613" y="3624188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710" name="Gerade Verbindung mit Pfeil 11"/>
            <p:cNvCxnSpPr>
              <a:cxnSpLocks noChangeShapeType="1"/>
            </p:cNvCxnSpPr>
            <p:nvPr/>
          </p:nvCxnSpPr>
          <p:spPr bwMode="auto">
            <a:xfrm>
              <a:off x="827584" y="3809138"/>
              <a:ext cx="1152029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9702" name="Textfeld 12"/>
          <p:cNvSpPr txBox="1">
            <a:spLocks noChangeArrowheads="1"/>
          </p:cNvSpPr>
          <p:nvPr/>
        </p:nvSpPr>
        <p:spPr bwMode="auto">
          <a:xfrm>
            <a:off x="6354763" y="3030538"/>
            <a:ext cx="1268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0">
                <a:solidFill>
                  <a:srgbClr val="FF0000"/>
                </a:solidFill>
              </a:rPr>
              <a:t>251 mm</a:t>
            </a:r>
          </a:p>
        </p:txBody>
      </p:sp>
      <p:grpSp>
        <p:nvGrpSpPr>
          <p:cNvPr id="29703" name="Gruppieren 13"/>
          <p:cNvGrpSpPr>
            <a:grpSpLocks/>
          </p:cNvGrpSpPr>
          <p:nvPr/>
        </p:nvGrpSpPr>
        <p:grpSpPr bwMode="auto">
          <a:xfrm rot="-5400000">
            <a:off x="6934201" y="2909887"/>
            <a:ext cx="2362200" cy="403225"/>
            <a:chOff x="827584" y="3613213"/>
            <a:chExt cx="1152029" cy="402826"/>
          </a:xfrm>
        </p:grpSpPr>
        <p:cxnSp>
          <p:nvCxnSpPr>
            <p:cNvPr id="29705" name="Gerade Verbindung 14"/>
            <p:cNvCxnSpPr>
              <a:cxnSpLocks noChangeShapeType="1"/>
            </p:cNvCxnSpPr>
            <p:nvPr/>
          </p:nvCxnSpPr>
          <p:spPr bwMode="auto">
            <a:xfrm>
              <a:off x="827584" y="3613213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706" name="Gerade Verbindung 15"/>
            <p:cNvCxnSpPr>
              <a:cxnSpLocks noChangeShapeType="1"/>
            </p:cNvCxnSpPr>
            <p:nvPr/>
          </p:nvCxnSpPr>
          <p:spPr bwMode="auto">
            <a:xfrm>
              <a:off x="1979613" y="3624188"/>
              <a:ext cx="0" cy="391851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707" name="Gerade Verbindung mit Pfeil 16"/>
            <p:cNvCxnSpPr>
              <a:cxnSpLocks noChangeShapeType="1"/>
            </p:cNvCxnSpPr>
            <p:nvPr/>
          </p:nvCxnSpPr>
          <p:spPr bwMode="auto">
            <a:xfrm>
              <a:off x="827584" y="3809138"/>
              <a:ext cx="1152029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9704" name="Textfeld 17"/>
          <p:cNvSpPr txBox="1">
            <a:spLocks noChangeArrowheads="1"/>
          </p:cNvSpPr>
          <p:nvPr/>
        </p:nvSpPr>
        <p:spPr bwMode="auto">
          <a:xfrm rot="-5400000">
            <a:off x="7232650" y="3267076"/>
            <a:ext cx="13414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0">
                <a:solidFill>
                  <a:srgbClr val="FF0000"/>
                </a:solidFill>
              </a:rPr>
              <a:t>253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Coulisse pour rideau record MINIROLL</a:t>
            </a:r>
          </a:p>
        </p:txBody>
      </p:sp>
      <p:sp>
        <p:nvSpPr>
          <p:cNvPr id="30723" name="Textfeld 7"/>
          <p:cNvSpPr txBox="1">
            <a:spLocks noChangeArrowheads="1"/>
          </p:cNvSpPr>
          <p:nvPr/>
        </p:nvSpPr>
        <p:spPr bwMode="auto">
          <a:xfrm>
            <a:off x="4964113" y="836613"/>
            <a:ext cx="369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0"/>
              <a:t>Moteur tubulaire à frein de sécurité intégré</a:t>
            </a:r>
          </a:p>
        </p:txBody>
      </p:sp>
      <p:pic>
        <p:nvPicPr>
          <p:cNvPr id="3072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24038"/>
            <a:ext cx="3435350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1579563"/>
            <a:ext cx="28797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Rideaux – record MINIROLL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993062" cy="4608512"/>
          </a:xfrm>
        </p:spPr>
        <p:txBody>
          <a:bodyPr/>
          <a:lstStyle/>
          <a:p>
            <a:pPr eaLnBrk="1" hangingPunct="1"/>
            <a:r>
              <a:rPr lang="de-DE" altLang="de-DE" smtClean="0"/>
              <a:t>Caractéristiques techniques</a:t>
            </a:r>
          </a:p>
          <a:p>
            <a:pPr eaLnBrk="1" hangingPunct="1"/>
            <a:endParaRPr lang="de-DE" altLang="de-DE" smtClean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657225" y="2205038"/>
          <a:ext cx="7947024" cy="74136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986756"/>
                <a:gridCol w="1986756"/>
                <a:gridCol w="1986756"/>
                <a:gridCol w="1986756"/>
              </a:tblGrid>
              <a:tr h="370681">
                <a:tc>
                  <a:txBody>
                    <a:bodyPr/>
                    <a:lstStyle/>
                    <a:p>
                      <a:pPr algn="l" rtl="0"/>
                      <a:r>
                        <a:rPr lang="fr" sz="1600" b="1" i="0" u="none" baseline="0"/>
                        <a:t>Motorisation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largeur maxi*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hauteur maxi*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surface maxi*</a:t>
                      </a:r>
                      <a:endParaRPr lang="fr" sz="1600" dirty="0"/>
                    </a:p>
                  </a:txBody>
                  <a:tcPr marL="91444" marR="91444"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/>
                        <a:t>Moteur tubulaire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0" i="0" u="none" baseline="0"/>
                        <a:t>4 000 mm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0" i="0" u="none" baseline="0"/>
                        <a:t>3 000 mm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" sz="1600" b="0" i="0" u="none" baseline="0"/>
                        <a:t>12 m</a:t>
                      </a:r>
                      <a:r>
                        <a:rPr lang="fr" sz="1600" b="0" i="0" u="none" baseline="30000"/>
                        <a:t>2</a:t>
                      </a:r>
                      <a:endParaRPr lang="fr" sz="1600" baseline="30000" dirty="0" smtClean="0"/>
                    </a:p>
                  </a:txBody>
                  <a:tcPr marL="91444" marR="91444" marT="45700" marB="45700"/>
                </a:tc>
              </a:tr>
            </a:tbl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65150" y="4437063"/>
            <a:ext cx="6167438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 kern="0" dirty="0"/>
              <a:t>Poids du tablier : </a:t>
            </a:r>
            <a:endParaRPr lang="fr" b="0" kern="0" dirty="0" smtClean="0"/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fr" kern="0" dirty="0" smtClean="0"/>
              <a:t>Lames pleines: 10.5 </a:t>
            </a:r>
            <a:r>
              <a:rPr lang="fr" kern="0" dirty="0"/>
              <a:t>kg / </a:t>
            </a:r>
            <a:r>
              <a:rPr lang="fr" kern="0" dirty="0" smtClean="0"/>
              <a:t>m</a:t>
            </a:r>
            <a:r>
              <a:rPr lang="fr" kern="0" baseline="30000" dirty="0" smtClean="0"/>
              <a:t>2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fr" altLang="de-DE" kern="0" dirty="0"/>
              <a:t>Lames Microperforées: 9</a:t>
            </a:r>
            <a:r>
              <a:rPr lang="fr" kern="0" dirty="0"/>
              <a:t> kg / m2</a:t>
            </a:r>
            <a:endParaRPr lang="fr" altLang="de-DE" kern="0" dirty="0"/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 kern="0" dirty="0"/>
              <a:t>Le tablier peut être pré-assemblé moyennant supplément</a:t>
            </a:r>
            <a:endParaRPr lang="fr" altLang="de-DE" b="0" kern="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657225" y="3057525"/>
          <a:ext cx="7947024" cy="74295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986756"/>
                <a:gridCol w="1986756"/>
                <a:gridCol w="1986756"/>
                <a:gridCol w="1986756"/>
              </a:tblGrid>
              <a:tr h="371475">
                <a:tc>
                  <a:txBody>
                    <a:bodyPr/>
                    <a:lstStyle/>
                    <a:p>
                      <a:pPr algn="l" rtl="0"/>
                      <a:r>
                        <a:rPr lang="fr" sz="1600" b="1" i="0" u="none" baseline="0" dirty="0"/>
                        <a:t>Motorisation</a:t>
                      </a:r>
                      <a:endParaRPr lang="fr" sz="1600" dirty="0"/>
                    </a:p>
                  </a:txBody>
                  <a:tcPr marL="91444" marR="91444" marT="45798" marB="45798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largeur mini*</a:t>
                      </a:r>
                      <a:endParaRPr lang="fr" sz="1600" dirty="0"/>
                    </a:p>
                  </a:txBody>
                  <a:tcPr marL="91444" marR="91444" marT="45798" marB="45798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hauteur mini*</a:t>
                      </a:r>
                      <a:endParaRPr lang="fr" sz="1600" dirty="0"/>
                    </a:p>
                  </a:txBody>
                  <a:tcPr marL="91444" marR="91444" marT="45798" marB="45798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surface maxi*</a:t>
                      </a:r>
                      <a:endParaRPr lang="fr" sz="1600" dirty="0"/>
                    </a:p>
                  </a:txBody>
                  <a:tcPr marL="91444" marR="91444" marT="45798" marB="45798"/>
                </a:tc>
              </a:tr>
              <a:tr h="371475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/>
                        <a:t>Moteur tubulaire</a:t>
                      </a:r>
                      <a:endParaRPr lang="fr" sz="1600" dirty="0"/>
                    </a:p>
                  </a:txBody>
                  <a:tcPr marL="91444" marR="91444" marT="45798" marB="45798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0" i="0" u="none" baseline="0" dirty="0" smtClean="0"/>
                        <a:t>900 </a:t>
                      </a:r>
                      <a:r>
                        <a:rPr lang="fr" sz="1600" b="0" i="0" u="none" baseline="0" dirty="0"/>
                        <a:t>mm</a:t>
                      </a:r>
                      <a:endParaRPr lang="fr" sz="1600" dirty="0"/>
                    </a:p>
                  </a:txBody>
                  <a:tcPr marL="91444" marR="91444" marT="45798" marB="45798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0" i="0" u="none" baseline="0"/>
                        <a:t>700 mm</a:t>
                      </a:r>
                      <a:endParaRPr lang="fr" sz="1600" dirty="0"/>
                    </a:p>
                  </a:txBody>
                  <a:tcPr marL="91444" marR="91444" marT="45798" marB="45798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0" i="0" u="none" baseline="0"/>
                        <a:t>--</a:t>
                      </a:r>
                      <a:endParaRPr lang="fr" sz="1600" dirty="0"/>
                    </a:p>
                  </a:txBody>
                  <a:tcPr marL="91444" marR="91444" marT="45798" marB="45798"/>
                </a:tc>
              </a:tr>
            </a:tbl>
          </a:graphicData>
        </a:graphic>
      </p:graphicFrame>
      <p:sp>
        <p:nvSpPr>
          <p:cNvPr id="31777" name="Textfeld 3"/>
          <p:cNvSpPr txBox="1">
            <a:spLocks noChangeArrowheads="1"/>
          </p:cNvSpPr>
          <p:nvPr/>
        </p:nvSpPr>
        <p:spPr bwMode="auto">
          <a:xfrm>
            <a:off x="669925" y="3867150"/>
            <a:ext cx="793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0">
                <a:solidFill>
                  <a:srgbClr val="FF0000"/>
                </a:solidFill>
              </a:rPr>
              <a:t>* Attention ! Les dimensions indiquées incluent toujours les dimensions des coulisses et le diamètre des brides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73163" y="3068638"/>
            <a:ext cx="6726237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6225" indent="-276225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tabLst>
                <a:tab pos="5738813" algn="l"/>
              </a:tabLst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Arguments-clé de vente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Perception du client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Stratégie tarifaire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endParaRPr lang="de-DE" altLang="de-DE" sz="1800" b="0">
              <a:solidFill>
                <a:srgbClr val="777777"/>
              </a:solidFill>
            </a:endParaRPr>
          </a:p>
          <a:p>
            <a:pPr lvl="1"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endParaRPr lang="de-DE" altLang="de-DE" sz="1800" b="1">
              <a:solidFill>
                <a:srgbClr val="777777"/>
              </a:solidFill>
            </a:endParaRPr>
          </a:p>
        </p:txBody>
      </p:sp>
      <p:sp>
        <p:nvSpPr>
          <p:cNvPr id="5123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071563" y="1643063"/>
            <a:ext cx="71437" cy="374650"/>
          </a:xfrm>
          <a:prstGeom prst="rect">
            <a:avLst/>
          </a:prstGeom>
          <a:solidFill>
            <a:srgbClr val="C0C0C0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b="0"/>
          </a:p>
        </p:txBody>
      </p:sp>
      <p:sp>
        <p:nvSpPr>
          <p:cNvPr id="5124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243013" y="1271588"/>
            <a:ext cx="772160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3050" indent="-2730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Arial Narrow" pitchFamily="34" charset="0"/>
              <a:buNone/>
            </a:pPr>
            <a:r>
              <a:rPr lang="de-DE" altLang="de-DE" sz="3200" b="0">
                <a:solidFill>
                  <a:srgbClr val="777777"/>
                </a:solidFill>
              </a:rPr>
              <a:t>Agenda de la formation « record GATES » 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Arial Narrow" pitchFamily="34" charset="0"/>
              <a:buNone/>
            </a:pPr>
            <a:r>
              <a:rPr lang="de-DE" altLang="de-DE" sz="3200" b="0">
                <a:solidFill>
                  <a:srgbClr val="777777"/>
                </a:solidFill>
              </a:rPr>
              <a:t>- deuxième partie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1196975"/>
            <a:ext cx="36703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277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record P 116 &amp; P 97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uppieren 1"/>
          <p:cNvGrpSpPr>
            <a:grpSpLocks/>
          </p:cNvGrpSpPr>
          <p:nvPr/>
        </p:nvGrpSpPr>
        <p:grpSpPr bwMode="auto">
          <a:xfrm>
            <a:off x="5435600" y="1371600"/>
            <a:ext cx="2376488" cy="4362450"/>
            <a:chOff x="9468544" y="1929525"/>
            <a:chExt cx="1528192" cy="3381748"/>
          </a:xfrm>
        </p:grpSpPr>
        <p:grpSp>
          <p:nvGrpSpPr>
            <p:cNvPr id="33798" name="Gruppieren 12"/>
            <p:cNvGrpSpPr>
              <a:grpSpLocks/>
            </p:cNvGrpSpPr>
            <p:nvPr/>
          </p:nvGrpSpPr>
          <p:grpSpPr bwMode="auto">
            <a:xfrm>
              <a:off x="9468544" y="1929525"/>
              <a:ext cx="1528192" cy="1673734"/>
              <a:chOff x="-2410319" y="1517650"/>
              <a:chExt cx="1600200" cy="1752600"/>
            </a:xfrm>
          </p:grpSpPr>
          <p:pic>
            <p:nvPicPr>
              <p:cNvPr id="33803" name="Grafik 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887" r="74838"/>
              <a:stretch>
                <a:fillRect/>
              </a:stretch>
            </p:blipFill>
            <p:spPr bwMode="auto">
              <a:xfrm>
                <a:off x="-2222763" y="1974850"/>
                <a:ext cx="1225087" cy="1206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4" name="Rectangle 36"/>
              <p:cNvSpPr>
                <a:spLocks noChangeArrowheads="1"/>
              </p:cNvSpPr>
              <p:nvPr/>
            </p:nvSpPr>
            <p:spPr bwMode="auto">
              <a:xfrm>
                <a:off x="-2410319" y="1517650"/>
                <a:ext cx="1600200" cy="381000"/>
              </a:xfrm>
              <a:prstGeom prst="rect">
                <a:avLst/>
              </a:prstGeom>
              <a:solidFill>
                <a:schemeClr val="bg1">
                  <a:alpha val="7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72C6"/>
                  </a:buClr>
                  <a:buFont typeface="Wingdings" pitchFamily="2" charset="2"/>
                  <a:defRPr sz="16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72C6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72C6"/>
                  </a:buClr>
                  <a:buChar char="-"/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72C6"/>
                  </a:buClr>
                  <a:buChar char="-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400" b="0"/>
              </a:p>
            </p:txBody>
          </p:sp>
          <p:sp>
            <p:nvSpPr>
              <p:cNvPr id="33805" name="Rectangle 37"/>
              <p:cNvSpPr>
                <a:spLocks noChangeArrowheads="1"/>
              </p:cNvSpPr>
              <p:nvPr/>
            </p:nvSpPr>
            <p:spPr bwMode="auto">
              <a:xfrm>
                <a:off x="-2410319" y="1517650"/>
                <a:ext cx="1600200" cy="1752600"/>
              </a:xfrm>
              <a:prstGeom prst="rect">
                <a:avLst/>
              </a:prstGeom>
              <a:noFill/>
              <a:ln w="12700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tIns="91440" bIns="91440"/>
              <a:lstStyle>
                <a:lvl1pPr eaLnBrk="0" hangingPunct="0">
                  <a:spcBef>
                    <a:spcPct val="20000"/>
                  </a:spcBef>
                  <a:buClr>
                    <a:srgbClr val="0072C6"/>
                  </a:buClr>
                  <a:buFont typeface="Wingdings" pitchFamily="2" charset="2"/>
                  <a:defRPr sz="16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72C6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72C6"/>
                  </a:buClr>
                  <a:buChar char="-"/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72C6"/>
                  </a:buClr>
                  <a:buChar char="-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40000"/>
                  </a:spcBef>
                  <a:buClr>
                    <a:srgbClr val="B2B2B2"/>
                  </a:buClr>
                  <a:buFontTx/>
                  <a:buNone/>
                </a:pPr>
                <a:r>
                  <a:rPr lang="de-DE" altLang="de-DE" sz="1500" b="0"/>
                  <a:t>record P 116</a:t>
                </a:r>
              </a:p>
            </p:txBody>
          </p:sp>
        </p:grpSp>
        <p:grpSp>
          <p:nvGrpSpPr>
            <p:cNvPr id="33799" name="Gruppieren 16"/>
            <p:cNvGrpSpPr>
              <a:grpSpLocks/>
            </p:cNvGrpSpPr>
            <p:nvPr/>
          </p:nvGrpSpPr>
          <p:grpSpPr bwMode="auto">
            <a:xfrm>
              <a:off x="9468544" y="3637539"/>
              <a:ext cx="1528192" cy="1673734"/>
              <a:chOff x="-2472066" y="-28575"/>
              <a:chExt cx="1600200" cy="1752600"/>
            </a:xfrm>
          </p:grpSpPr>
          <p:sp>
            <p:nvSpPr>
              <p:cNvPr id="33800" name="Rectangle 36"/>
              <p:cNvSpPr>
                <a:spLocks noChangeArrowheads="1"/>
              </p:cNvSpPr>
              <p:nvPr/>
            </p:nvSpPr>
            <p:spPr bwMode="auto">
              <a:xfrm>
                <a:off x="-2472066" y="-28575"/>
                <a:ext cx="1600200" cy="381000"/>
              </a:xfrm>
              <a:prstGeom prst="rect">
                <a:avLst/>
              </a:prstGeom>
              <a:solidFill>
                <a:schemeClr val="bg1">
                  <a:alpha val="7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72C6"/>
                  </a:buClr>
                  <a:buFont typeface="Wingdings" pitchFamily="2" charset="2"/>
                  <a:defRPr sz="16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72C6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72C6"/>
                  </a:buClr>
                  <a:buChar char="-"/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72C6"/>
                  </a:buClr>
                  <a:buChar char="-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400" b="0"/>
              </a:p>
            </p:txBody>
          </p:sp>
          <p:sp>
            <p:nvSpPr>
              <p:cNvPr id="33801" name="Rectangle 37"/>
              <p:cNvSpPr>
                <a:spLocks noChangeArrowheads="1"/>
              </p:cNvSpPr>
              <p:nvPr/>
            </p:nvSpPr>
            <p:spPr bwMode="auto">
              <a:xfrm>
                <a:off x="-2472066" y="-28575"/>
                <a:ext cx="1600200" cy="1752600"/>
              </a:xfrm>
              <a:prstGeom prst="rect">
                <a:avLst/>
              </a:prstGeom>
              <a:noFill/>
              <a:ln w="12700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tIns="91440" bIns="91440"/>
              <a:lstStyle>
                <a:lvl1pPr eaLnBrk="0" hangingPunct="0">
                  <a:spcBef>
                    <a:spcPct val="20000"/>
                  </a:spcBef>
                  <a:buClr>
                    <a:srgbClr val="0072C6"/>
                  </a:buClr>
                  <a:buFont typeface="Wingdings" pitchFamily="2" charset="2"/>
                  <a:defRPr sz="16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72C6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72C6"/>
                  </a:buClr>
                  <a:buChar char="-"/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72C6"/>
                  </a:buClr>
                  <a:buChar char="-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40000"/>
                  </a:spcBef>
                  <a:buClr>
                    <a:srgbClr val="B2B2B2"/>
                  </a:buClr>
                  <a:buFontTx/>
                  <a:buNone/>
                </a:pPr>
                <a:r>
                  <a:rPr lang="de-DE" altLang="de-DE" sz="1500" b="0"/>
                  <a:t>record P 97</a:t>
                </a:r>
              </a:p>
            </p:txBody>
          </p:sp>
          <p:pic>
            <p:nvPicPr>
              <p:cNvPr id="33802" name="Grafik 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10" t="15141" r="50000"/>
              <a:stretch>
                <a:fillRect/>
              </a:stretch>
            </p:blipFill>
            <p:spPr bwMode="auto">
              <a:xfrm>
                <a:off x="-2284509" y="428625"/>
                <a:ext cx="1225086" cy="1230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7993062" cy="533400"/>
          </a:xfrm>
        </p:spPr>
        <p:txBody>
          <a:bodyPr/>
          <a:lstStyle/>
          <a:p>
            <a:pPr eaLnBrk="1" hangingPunct="1"/>
            <a:r>
              <a:rPr lang="de-DE" altLang="de-DE" smtClean="0"/>
              <a:t>Rideaux – record P 116 et P 97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268413"/>
            <a:ext cx="4824412" cy="4608512"/>
          </a:xfrm>
        </p:spPr>
        <p:txBody>
          <a:bodyPr/>
          <a:lstStyle/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Rideau automatique pour applications intérieures et extérieures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Le tablier est constitué de lames pleines. </a:t>
            </a:r>
            <a:br>
              <a:rPr lang="de-DE" altLang="de-DE" b="0" smtClean="0"/>
            </a:b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Matériau : acier Finition standard : Galvanisé, couleurs RAL au choix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2 types de lames sont disponibles :</a:t>
            </a:r>
          </a:p>
          <a:p>
            <a:pPr marL="647700" lvl="1" indent="-285750" eaLnBrk="1" hangingPunct="1">
              <a:buFont typeface="Arial" charset="0"/>
              <a:buChar char="•"/>
            </a:pPr>
            <a:r>
              <a:rPr lang="de-DE" altLang="de-DE" smtClean="0"/>
              <a:t>P 116 avec une hauteur de 116 mm</a:t>
            </a:r>
          </a:p>
          <a:p>
            <a:pPr marL="647700" lvl="1" indent="-285750" eaLnBrk="1" hangingPunct="1">
              <a:buFont typeface="Arial" charset="0"/>
              <a:buChar char="•"/>
            </a:pPr>
            <a:r>
              <a:rPr lang="de-DE" altLang="de-DE" smtClean="0"/>
              <a:t>P 97 avec une hauteur de 97 mm et des lames</a:t>
            </a:r>
            <a:br>
              <a:rPr lang="de-DE" altLang="de-DE" smtClean="0"/>
            </a:br>
            <a:r>
              <a:rPr lang="de-DE" altLang="de-DE" smtClean="0"/>
              <a:t> plus bombées (pour les charges de vent</a:t>
            </a:r>
            <a:br>
              <a:rPr lang="de-DE" altLang="de-DE" smtClean="0"/>
            </a:br>
            <a:r>
              <a:rPr lang="de-DE" altLang="de-DE" smtClean="0"/>
              <a:t>plus élevées)</a:t>
            </a:r>
            <a:br>
              <a:rPr lang="de-DE" altLang="de-DE" smtClean="0"/>
            </a:br>
            <a:endParaRPr lang="de-DE" altLang="de-DE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Les deux types de lames en deux épaisseurs</a:t>
            </a:r>
          </a:p>
          <a:p>
            <a:pPr marL="647700" lvl="1" indent="-285750" eaLnBrk="1" hangingPunct="1">
              <a:buFont typeface="Arial" charset="0"/>
              <a:buChar char="•"/>
            </a:pPr>
            <a:r>
              <a:rPr lang="de-DE" altLang="de-DE" smtClean="0"/>
              <a:t>7/10 – standard</a:t>
            </a:r>
          </a:p>
          <a:p>
            <a:pPr marL="647700" lvl="1" indent="-285750" eaLnBrk="1" hangingPunct="1">
              <a:buFont typeface="Arial" charset="0"/>
              <a:buChar char="•"/>
            </a:pPr>
            <a:r>
              <a:rPr lang="de-DE" altLang="de-DE" smtClean="0"/>
              <a:t>9/10 – pour les charges de vent plus élevées</a:t>
            </a:r>
          </a:p>
          <a:p>
            <a:pPr marL="647700" lvl="1" indent="-285750" eaLnBrk="1" hangingPunct="1">
              <a:buFont typeface="Arial" charset="0"/>
              <a:buChar char="•"/>
            </a:pPr>
            <a:endParaRPr lang="de-DE" altLang="de-DE" smtClean="0"/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341438"/>
            <a:ext cx="303847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Rideaux – record P 116 et P 97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993062" cy="4608512"/>
          </a:xfrm>
        </p:spPr>
        <p:txBody>
          <a:bodyPr/>
          <a:lstStyle/>
          <a:p>
            <a:pPr eaLnBrk="1" hangingPunct="1"/>
            <a:r>
              <a:rPr lang="de-DE" altLang="de-DE" smtClean="0"/>
              <a:t>Caractéristiques techniques – record P 116</a:t>
            </a:r>
          </a:p>
          <a:p>
            <a:pPr eaLnBrk="1" hangingPunct="1"/>
            <a:endParaRPr lang="de-DE" altLang="de-DE" smtClean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657225" y="2205038"/>
          <a:ext cx="7947024" cy="2108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986756"/>
                <a:gridCol w="1986756"/>
                <a:gridCol w="1986756"/>
                <a:gridCol w="1986756"/>
              </a:tblGrid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fr" sz="1600" b="1" i="0" u="none" baseline="0" dirty="0"/>
                        <a:t>Motorisation</a:t>
                      </a:r>
                      <a:endParaRPr lang="fr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largeur maxi*</a:t>
                      </a:r>
                      <a:endParaRPr lang="fr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hauteur maxi*</a:t>
                      </a:r>
                      <a:endParaRPr lang="fr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surface maxi*</a:t>
                      </a:r>
                      <a:endParaRPr lang="fr" sz="1600" dirty="0"/>
                    </a:p>
                  </a:txBody>
                  <a:tcPr marL="91444" marR="91444"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/>
                        <a:t>Moteur central</a:t>
                      </a:r>
                      <a:endParaRPr lang="fr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6’000 mm</a:t>
                      </a:r>
                      <a:endParaRPr lang="de-DE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6’000 mm</a:t>
                      </a:r>
                      <a:endParaRPr lang="de-DE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36 m</a:t>
                      </a:r>
                      <a:r>
                        <a:rPr lang="de-CH" sz="1600" baseline="30000" dirty="0" smtClean="0"/>
                        <a:t>2 </a:t>
                      </a:r>
                      <a:r>
                        <a:rPr lang="de-CH" sz="1600" baseline="0" dirty="0" smtClean="0"/>
                        <a:t>für 7/10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21 m</a:t>
                      </a:r>
                      <a:r>
                        <a:rPr lang="de-CH" sz="1600" baseline="30000" dirty="0" smtClean="0"/>
                        <a:t>2 </a:t>
                      </a:r>
                      <a:r>
                        <a:rPr lang="de-CH" sz="1600" baseline="0" dirty="0" smtClean="0"/>
                        <a:t>für 9/10</a:t>
                      </a:r>
                    </a:p>
                  </a:txBody>
                  <a:tcPr marL="91444" marR="91444"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/>
                        <a:t>Moteur tubulaire</a:t>
                      </a:r>
                      <a:endParaRPr lang="fr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8’000 mm</a:t>
                      </a:r>
                      <a:endParaRPr lang="de-DE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5’000 mm</a:t>
                      </a:r>
                      <a:endParaRPr lang="de-DE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40 m</a:t>
                      </a:r>
                      <a:r>
                        <a:rPr lang="de-CH" sz="1600" baseline="30000" dirty="0" smtClean="0"/>
                        <a:t>2 </a:t>
                      </a:r>
                      <a:r>
                        <a:rPr lang="de-CH" sz="1600" baseline="0" dirty="0" smtClean="0"/>
                        <a:t>für 7/10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40 m</a:t>
                      </a:r>
                      <a:r>
                        <a:rPr lang="de-CH" sz="1600" baseline="30000" dirty="0" smtClean="0"/>
                        <a:t>2 </a:t>
                      </a:r>
                      <a:r>
                        <a:rPr lang="de-CH" sz="1600" baseline="0" dirty="0" smtClean="0"/>
                        <a:t>für 9/10</a:t>
                      </a:r>
                    </a:p>
                  </a:txBody>
                  <a:tcPr marL="91444" marR="91444"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 dirty="0"/>
                        <a:t>Moteur </a:t>
                      </a:r>
                      <a:r>
                        <a:rPr lang="de-DE" sz="1600" b="0" i="0" u="none" baseline="0" dirty="0" smtClean="0"/>
                        <a:t>400 V</a:t>
                      </a:r>
                      <a:endParaRPr lang="fr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12’000 mm</a:t>
                      </a:r>
                      <a:endParaRPr lang="de-DE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10’000 mm</a:t>
                      </a:r>
                      <a:endParaRPr lang="de-DE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65 m</a:t>
                      </a:r>
                      <a:r>
                        <a:rPr lang="de-CH" sz="1600" baseline="30000" dirty="0" smtClean="0"/>
                        <a:t>2 </a:t>
                      </a:r>
                      <a:r>
                        <a:rPr lang="de-CH" sz="1600" baseline="0" dirty="0" smtClean="0"/>
                        <a:t>für 7/10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65 m</a:t>
                      </a:r>
                      <a:r>
                        <a:rPr lang="de-CH" sz="1600" baseline="30000" dirty="0" smtClean="0"/>
                        <a:t>2 </a:t>
                      </a:r>
                      <a:r>
                        <a:rPr lang="de-CH" sz="1600" baseline="0" dirty="0" smtClean="0"/>
                        <a:t>für 9/10</a:t>
                      </a:r>
                    </a:p>
                  </a:txBody>
                  <a:tcPr marL="91444" marR="91444"/>
                </a:tc>
              </a:tr>
            </a:tbl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4213" y="4940300"/>
            <a:ext cx="6119812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 kern="0" dirty="0">
                <a:solidFill>
                  <a:srgbClr val="000000"/>
                </a:solidFill>
              </a:rPr>
              <a:t>Poids du tablier : </a:t>
            </a:r>
            <a:r>
              <a:rPr lang="fr" b="0" kern="0" dirty="0" smtClean="0">
                <a:solidFill>
                  <a:srgbClr val="000000"/>
                </a:solidFill>
              </a:rPr>
              <a:t>10.5 kg/m</a:t>
            </a:r>
            <a:r>
              <a:rPr lang="fr" b="0" kern="0" baseline="30000" dirty="0" smtClean="0">
                <a:solidFill>
                  <a:srgbClr val="000000"/>
                </a:solidFill>
              </a:rPr>
              <a:t>2 </a:t>
            </a:r>
            <a:r>
              <a:rPr lang="fr" b="0" kern="0" dirty="0">
                <a:solidFill>
                  <a:srgbClr val="000000"/>
                </a:solidFill>
              </a:rPr>
              <a:t>pour les lames 7/10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 kern="0" dirty="0">
                <a:solidFill>
                  <a:srgbClr val="000000"/>
                </a:solidFill>
              </a:rPr>
              <a:t>Poids du tablier : </a:t>
            </a:r>
            <a:r>
              <a:rPr lang="fr" b="0" kern="0" dirty="0" smtClean="0">
                <a:solidFill>
                  <a:srgbClr val="000000"/>
                </a:solidFill>
              </a:rPr>
              <a:t>12,5 </a:t>
            </a:r>
            <a:r>
              <a:rPr lang="fr" b="0" kern="0" dirty="0">
                <a:solidFill>
                  <a:srgbClr val="000000"/>
                </a:solidFill>
              </a:rPr>
              <a:t>kg/m</a:t>
            </a:r>
            <a:r>
              <a:rPr lang="fr" b="0" kern="0" baseline="30000" dirty="0">
                <a:solidFill>
                  <a:srgbClr val="000000"/>
                </a:solidFill>
              </a:rPr>
              <a:t>2 </a:t>
            </a:r>
            <a:r>
              <a:rPr lang="fr" b="0" kern="0" dirty="0">
                <a:solidFill>
                  <a:srgbClr val="000000"/>
                </a:solidFill>
              </a:rPr>
              <a:t>pour les lames 9/10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kern="0" dirty="0">
              <a:solidFill>
                <a:srgbClr val="000000"/>
              </a:solidFill>
            </a:endParaRP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kern="0" dirty="0">
              <a:solidFill>
                <a:srgbClr val="000000"/>
              </a:solidFill>
            </a:endParaRPr>
          </a:p>
        </p:txBody>
      </p:sp>
      <p:sp>
        <p:nvSpPr>
          <p:cNvPr id="34845" name="Textfeld 6"/>
          <p:cNvSpPr txBox="1">
            <a:spLocks noChangeArrowheads="1"/>
          </p:cNvSpPr>
          <p:nvPr/>
        </p:nvSpPr>
        <p:spPr bwMode="auto">
          <a:xfrm>
            <a:off x="669925" y="4376738"/>
            <a:ext cx="7934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de-DE" altLang="de-DE" sz="1200" b="0">
                <a:solidFill>
                  <a:srgbClr val="FF0000"/>
                </a:solidFill>
              </a:rPr>
              <a:t>* Attention ! Les dimensions indiquées incluent toujours les dimensions des coulisses et le diamètre des brides !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de-DE" altLang="de-DE" sz="1200" b="0">
                <a:solidFill>
                  <a:srgbClr val="FF0000"/>
                </a:solidFill>
              </a:rPr>
              <a:t>* Dimensions supérieures disponibles sur demande 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Rideaux – record P 116 et P 97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993062" cy="4608512"/>
          </a:xfrm>
        </p:spPr>
        <p:txBody>
          <a:bodyPr/>
          <a:lstStyle/>
          <a:p>
            <a:pPr eaLnBrk="1" hangingPunct="1"/>
            <a:r>
              <a:rPr lang="de-DE" altLang="de-DE" smtClean="0"/>
              <a:t>Caractéristiques techniques – record P 97</a:t>
            </a:r>
          </a:p>
          <a:p>
            <a:pPr eaLnBrk="1" hangingPunct="1"/>
            <a:endParaRPr lang="de-DE" altLang="de-DE" smtClean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657225" y="2205038"/>
          <a:ext cx="7947024" cy="2108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986756"/>
                <a:gridCol w="1986756"/>
                <a:gridCol w="1986756"/>
                <a:gridCol w="1986756"/>
              </a:tblGrid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fr" sz="1600" b="1" i="0" u="none" baseline="0" dirty="0"/>
                        <a:t>Motorisation</a:t>
                      </a:r>
                      <a:endParaRPr lang="fr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largeur maxi*</a:t>
                      </a:r>
                      <a:endParaRPr lang="fr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hauteur maxi*</a:t>
                      </a:r>
                      <a:endParaRPr lang="fr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surface maxi*</a:t>
                      </a:r>
                      <a:endParaRPr lang="fr" sz="1600" dirty="0"/>
                    </a:p>
                  </a:txBody>
                  <a:tcPr marL="91444" marR="91444"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/>
                        <a:t>Moteur central</a:t>
                      </a:r>
                      <a:endParaRPr lang="fr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6’000 mm</a:t>
                      </a:r>
                      <a:endParaRPr lang="de-DE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6’000 mm</a:t>
                      </a:r>
                      <a:endParaRPr lang="de-DE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25 m</a:t>
                      </a:r>
                      <a:r>
                        <a:rPr lang="de-CH" sz="1600" baseline="30000" dirty="0" smtClean="0"/>
                        <a:t>2 </a:t>
                      </a:r>
                      <a:r>
                        <a:rPr lang="de-CH" sz="1600" baseline="0" dirty="0" smtClean="0"/>
                        <a:t>für 7/10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25 m</a:t>
                      </a:r>
                      <a:r>
                        <a:rPr lang="de-CH" sz="1600" baseline="30000" dirty="0" smtClean="0"/>
                        <a:t>2 </a:t>
                      </a:r>
                      <a:r>
                        <a:rPr lang="de-CH" sz="1600" baseline="0" dirty="0" smtClean="0"/>
                        <a:t>für 9/10</a:t>
                      </a:r>
                    </a:p>
                  </a:txBody>
                  <a:tcPr marL="91444" marR="91444"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/>
                        <a:t>Moteur tubulaire</a:t>
                      </a:r>
                      <a:endParaRPr lang="fr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8’000 mm</a:t>
                      </a:r>
                      <a:endParaRPr lang="de-DE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6’000 mm</a:t>
                      </a:r>
                      <a:endParaRPr lang="de-DE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40 m</a:t>
                      </a:r>
                      <a:r>
                        <a:rPr lang="de-CH" sz="1600" baseline="30000" dirty="0" smtClean="0"/>
                        <a:t>2 </a:t>
                      </a:r>
                      <a:r>
                        <a:rPr lang="de-CH" sz="1600" baseline="0" dirty="0" smtClean="0"/>
                        <a:t>für 7/10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40 m</a:t>
                      </a:r>
                      <a:r>
                        <a:rPr lang="de-CH" sz="1600" baseline="30000" dirty="0" smtClean="0"/>
                        <a:t>2 </a:t>
                      </a:r>
                      <a:r>
                        <a:rPr lang="de-CH" sz="1600" baseline="0" dirty="0" smtClean="0"/>
                        <a:t>für 9/10</a:t>
                      </a:r>
                    </a:p>
                  </a:txBody>
                  <a:tcPr marL="91444" marR="91444"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 dirty="0"/>
                        <a:t>Moteur </a:t>
                      </a:r>
                      <a:r>
                        <a:rPr lang="de-DE" sz="1600" b="0" i="0" u="none" baseline="0" dirty="0" smtClean="0"/>
                        <a:t>400 V</a:t>
                      </a:r>
                      <a:endParaRPr lang="fr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11’000 mm (7/10)</a:t>
                      </a:r>
                    </a:p>
                    <a:p>
                      <a:pPr algn="ctr"/>
                      <a:r>
                        <a:rPr lang="de-CH" sz="1600" dirty="0" smtClean="0"/>
                        <a:t>13’000 mm</a:t>
                      </a:r>
                      <a:r>
                        <a:rPr lang="de-CH" sz="1600" baseline="0" dirty="0" smtClean="0"/>
                        <a:t> (9/10)</a:t>
                      </a:r>
                      <a:endParaRPr lang="de-DE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8’000 mm (7/10)</a:t>
                      </a:r>
                    </a:p>
                    <a:p>
                      <a:pPr algn="ctr"/>
                      <a:r>
                        <a:rPr lang="de-CH" sz="1600" dirty="0" smtClean="0"/>
                        <a:t>10’000 mm (9/10)</a:t>
                      </a:r>
                      <a:endParaRPr lang="de-DE" sz="1600" dirty="0"/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70 m</a:t>
                      </a:r>
                      <a:r>
                        <a:rPr lang="de-CH" sz="1600" baseline="30000" dirty="0" smtClean="0"/>
                        <a:t>2 </a:t>
                      </a:r>
                      <a:r>
                        <a:rPr lang="de-CH" sz="1600" baseline="0" dirty="0" smtClean="0"/>
                        <a:t>für 7/10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99 m</a:t>
                      </a:r>
                      <a:r>
                        <a:rPr lang="de-CH" sz="1600" baseline="30000" dirty="0" smtClean="0"/>
                        <a:t>2 </a:t>
                      </a:r>
                      <a:r>
                        <a:rPr lang="de-CH" sz="1600" baseline="0" dirty="0" smtClean="0"/>
                        <a:t>für 9/10</a:t>
                      </a:r>
                    </a:p>
                  </a:txBody>
                  <a:tcPr marL="91444" marR="91444"/>
                </a:tc>
              </a:tr>
            </a:tbl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4213" y="4941888"/>
            <a:ext cx="6119812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 kern="0" dirty="0">
                <a:solidFill>
                  <a:srgbClr val="000000"/>
                </a:solidFill>
              </a:rPr>
              <a:t>Poids du tablier : 12 kg/m</a:t>
            </a:r>
            <a:r>
              <a:rPr lang="fr" b="0" kern="0" baseline="30000" dirty="0">
                <a:solidFill>
                  <a:srgbClr val="000000"/>
                </a:solidFill>
              </a:rPr>
              <a:t>2 </a:t>
            </a:r>
            <a:r>
              <a:rPr lang="fr" b="0" kern="0" dirty="0">
                <a:solidFill>
                  <a:srgbClr val="000000"/>
                </a:solidFill>
              </a:rPr>
              <a:t>pour les lames 7/10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 kern="0" dirty="0">
                <a:solidFill>
                  <a:srgbClr val="000000"/>
                </a:solidFill>
              </a:rPr>
              <a:t>Poids du tablier : </a:t>
            </a:r>
            <a:r>
              <a:rPr lang="fr" b="0" kern="0" dirty="0" smtClean="0">
                <a:solidFill>
                  <a:srgbClr val="000000"/>
                </a:solidFill>
              </a:rPr>
              <a:t>14,5 </a:t>
            </a:r>
            <a:r>
              <a:rPr lang="fr" b="0" kern="0" dirty="0">
                <a:solidFill>
                  <a:srgbClr val="000000"/>
                </a:solidFill>
              </a:rPr>
              <a:t>kg/m</a:t>
            </a:r>
            <a:r>
              <a:rPr lang="fr" b="0" kern="0" baseline="30000" dirty="0">
                <a:solidFill>
                  <a:srgbClr val="000000"/>
                </a:solidFill>
              </a:rPr>
              <a:t>2 </a:t>
            </a:r>
            <a:r>
              <a:rPr lang="fr" b="0" kern="0" dirty="0">
                <a:solidFill>
                  <a:srgbClr val="000000"/>
                </a:solidFill>
              </a:rPr>
              <a:t>pour les lames 9/10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kern="0" dirty="0">
              <a:solidFill>
                <a:srgbClr val="000000"/>
              </a:solidFill>
            </a:endParaRP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kern="0" dirty="0">
              <a:solidFill>
                <a:srgbClr val="000000"/>
              </a:solidFill>
            </a:endParaRPr>
          </a:p>
        </p:txBody>
      </p:sp>
      <p:sp>
        <p:nvSpPr>
          <p:cNvPr id="35869" name="Textfeld 6"/>
          <p:cNvSpPr txBox="1">
            <a:spLocks noChangeArrowheads="1"/>
          </p:cNvSpPr>
          <p:nvPr/>
        </p:nvSpPr>
        <p:spPr bwMode="auto">
          <a:xfrm>
            <a:off x="669925" y="4376738"/>
            <a:ext cx="7934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de-DE" altLang="de-DE" sz="1200" b="0">
                <a:solidFill>
                  <a:srgbClr val="FF0000"/>
                </a:solidFill>
              </a:rPr>
              <a:t>* Attention ! Les dimensions indiquées incluent toujours les dimensions des coulisses et le diamètre des brides !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de-DE" altLang="de-DE" sz="1200" b="0">
                <a:solidFill>
                  <a:srgbClr val="FF0000"/>
                </a:solidFill>
              </a:rPr>
              <a:t>* Dimensions supérieures disponibles sur demande 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Rideaux – record P 116 et P 97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11534" r="7845"/>
          <a:stretch>
            <a:fillRect/>
          </a:stretch>
        </p:blipFill>
        <p:spPr bwMode="auto">
          <a:xfrm>
            <a:off x="5565775" y="2760663"/>
            <a:ext cx="3398838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1700213"/>
            <a:ext cx="48244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defRPr/>
            </a:pPr>
            <a:r>
              <a:rPr lang="fr"/>
              <a:t>Lames avec hublots (uniquement sur lames P 116)</a:t>
            </a:r>
            <a:endParaRPr lang="fr" altLang="de-DE" dirty="0"/>
          </a:p>
          <a:p>
            <a:pPr marL="0" indent="0" eaLnBrk="1" hangingPunct="1">
              <a:defRPr/>
            </a:pPr>
            <a:endParaRPr lang="fr" altLang="de-DE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Les lames de type P 116 (concerne les deux épaisseurs) sont également disponibles avec des hublots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5 hublots par lame. Les hublots ont des dimensions de 100 mm x 50 mm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Hublots en polycarbonate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Toujours indiquer le nombre de lames à la commande</a:t>
            </a:r>
          </a:p>
        </p:txBody>
      </p:sp>
      <p:grpSp>
        <p:nvGrpSpPr>
          <p:cNvPr id="36869" name="Gruppieren 10"/>
          <p:cNvGrpSpPr>
            <a:grpSpLocks/>
          </p:cNvGrpSpPr>
          <p:nvPr/>
        </p:nvGrpSpPr>
        <p:grpSpPr bwMode="auto">
          <a:xfrm>
            <a:off x="6251575" y="4075113"/>
            <a:ext cx="739775" cy="714375"/>
            <a:chOff x="6251587" y="4075534"/>
            <a:chExt cx="739305" cy="713843"/>
          </a:xfrm>
        </p:grpSpPr>
        <p:cxnSp>
          <p:nvCxnSpPr>
            <p:cNvPr id="36875" name="Gerade Verbindung 4"/>
            <p:cNvCxnSpPr>
              <a:cxnSpLocks noChangeShapeType="1"/>
            </p:cNvCxnSpPr>
            <p:nvPr/>
          </p:nvCxnSpPr>
          <p:spPr bwMode="auto">
            <a:xfrm>
              <a:off x="6300192" y="4193470"/>
              <a:ext cx="0" cy="595907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76" name="Gerade Verbindung 6"/>
            <p:cNvCxnSpPr>
              <a:cxnSpLocks noChangeShapeType="1"/>
            </p:cNvCxnSpPr>
            <p:nvPr/>
          </p:nvCxnSpPr>
          <p:spPr bwMode="auto">
            <a:xfrm>
              <a:off x="6948264" y="4075534"/>
              <a:ext cx="0" cy="595907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77" name="Gerade Verbindung mit Pfeil 7"/>
            <p:cNvCxnSpPr>
              <a:cxnSpLocks noChangeShapeType="1"/>
            </p:cNvCxnSpPr>
            <p:nvPr/>
          </p:nvCxnSpPr>
          <p:spPr bwMode="auto">
            <a:xfrm flipV="1">
              <a:off x="6300192" y="4519041"/>
              <a:ext cx="648072" cy="152400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878" name="Textfeld 31"/>
            <p:cNvSpPr txBox="1">
              <a:spLocks noChangeArrowheads="1"/>
            </p:cNvSpPr>
            <p:nvPr/>
          </p:nvSpPr>
          <p:spPr bwMode="auto">
            <a:xfrm rot="-789996">
              <a:off x="6251587" y="4290217"/>
              <a:ext cx="73930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72C6"/>
                </a:buClr>
                <a:buFont typeface="Wingdings" pitchFamily="2" charset="2"/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72C6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72C6"/>
                </a:buClr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72C6"/>
                </a:buClr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200" b="0">
                  <a:solidFill>
                    <a:srgbClr val="FF0000"/>
                  </a:solidFill>
                </a:rPr>
                <a:t>100 mm</a:t>
              </a:r>
            </a:p>
          </p:txBody>
        </p:sp>
      </p:grpSp>
      <p:grpSp>
        <p:nvGrpSpPr>
          <p:cNvPr id="36870" name="Gruppieren 13"/>
          <p:cNvGrpSpPr>
            <a:grpSpLocks/>
          </p:cNvGrpSpPr>
          <p:nvPr/>
        </p:nvGrpSpPr>
        <p:grpSpPr bwMode="auto">
          <a:xfrm rot="-6861622">
            <a:off x="5462587" y="3448051"/>
            <a:ext cx="709613" cy="1135062"/>
            <a:chOff x="6300192" y="3842905"/>
            <a:chExt cx="710055" cy="1134500"/>
          </a:xfrm>
        </p:grpSpPr>
        <p:cxnSp>
          <p:nvCxnSpPr>
            <p:cNvPr id="36871" name="Gerade Verbindung 14"/>
            <p:cNvCxnSpPr>
              <a:cxnSpLocks noChangeShapeType="1"/>
            </p:cNvCxnSpPr>
            <p:nvPr/>
          </p:nvCxnSpPr>
          <p:spPr bwMode="auto">
            <a:xfrm>
              <a:off x="6300192" y="4193470"/>
              <a:ext cx="0" cy="595907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72" name="Gerade Verbindung 15"/>
            <p:cNvCxnSpPr>
              <a:cxnSpLocks noChangeShapeType="1"/>
            </p:cNvCxnSpPr>
            <p:nvPr/>
          </p:nvCxnSpPr>
          <p:spPr bwMode="auto">
            <a:xfrm rot="6815943">
              <a:off x="6329196" y="4362007"/>
              <a:ext cx="1014770" cy="216025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73" name="Gerade Verbindung mit Pfeil 16"/>
            <p:cNvCxnSpPr>
              <a:cxnSpLocks noChangeShapeType="1"/>
            </p:cNvCxnSpPr>
            <p:nvPr/>
          </p:nvCxnSpPr>
          <p:spPr bwMode="auto">
            <a:xfrm rot="6815943" flipH="1" flipV="1">
              <a:off x="6496348" y="3914029"/>
              <a:ext cx="283845" cy="628961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874" name="Textfeld 31"/>
            <p:cNvSpPr txBox="1">
              <a:spLocks noChangeArrowheads="1"/>
            </p:cNvSpPr>
            <p:nvPr/>
          </p:nvSpPr>
          <p:spPr bwMode="auto">
            <a:xfrm rot="124275">
              <a:off x="6355901" y="3842905"/>
              <a:ext cx="6543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72C6"/>
                </a:buClr>
                <a:buFont typeface="Wingdings" pitchFamily="2" charset="2"/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72C6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72C6"/>
                </a:buClr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72C6"/>
                </a:buClr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200" b="0">
                  <a:solidFill>
                    <a:srgbClr val="FF0000"/>
                  </a:solidFill>
                </a:rPr>
                <a:t>50 mm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Rideaux – record P 116 et P 97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4824412" cy="4608512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fr"/>
              <a:t>Option ANTI-GRAFFITI</a:t>
            </a:r>
          </a:p>
          <a:p>
            <a:pPr marL="0" indent="0" eaLnBrk="1" hangingPunct="1">
              <a:defRPr/>
            </a:pPr>
            <a:endParaRPr lang="fr" altLang="de-DE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Traitement de surface spécial des lames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Ainsi, les graffitis peuvent s’enlever facilement !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Résiste jusqu’à 50 traitements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Produits de nettoyage fournis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 smtClean="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49275"/>
            <a:ext cx="3087687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3081338"/>
            <a:ext cx="20732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141663"/>
            <a:ext cx="3843338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73150"/>
            <a:ext cx="3446462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73150"/>
            <a:ext cx="39719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Rideaux – record P 116 et P 97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4032250" cy="4608512"/>
          </a:xfrm>
        </p:spPr>
        <p:txBody>
          <a:bodyPr/>
          <a:lstStyle/>
          <a:p>
            <a:pPr eaLnBrk="1" hangingPunct="1">
              <a:defRPr/>
            </a:pPr>
            <a:r>
              <a:rPr lang="fr"/>
              <a:t>Option « NO LIMIT »</a:t>
            </a:r>
          </a:p>
          <a:p>
            <a:pPr eaLnBrk="1" hangingPunct="1">
              <a:defRPr/>
            </a:pPr>
            <a:endParaRPr lang="fr" altLang="de-DE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Impression offset de logos ou d’images sur les lames</a:t>
            </a:r>
            <a:br>
              <a:rPr lang="fr" b="0"/>
            </a:br>
            <a:endParaRPr lang="fr" altLang="de-DE" b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Images/logos au format TIFF (300 dpi) ou EPS (200 dpi)</a:t>
            </a:r>
            <a:br>
              <a:rPr lang="fr" b="0"/>
            </a:br>
            <a:endParaRPr lang="fr" altLang="de-DE" b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Impression possible sur lames P 116 uniquement</a:t>
            </a:r>
            <a:br>
              <a:rPr lang="fr" b="0"/>
            </a:br>
            <a:endParaRPr lang="fr" altLang="de-DE" b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Les lames doivent avoir une couche de fond (pas galvanisées)</a:t>
            </a:r>
            <a:br>
              <a:rPr lang="fr" b="0"/>
            </a:br>
            <a:endParaRPr lang="fr" altLang="de-DE" b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Largeur maximale : 6 500 mm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1073150"/>
            <a:ext cx="41529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1268413"/>
            <a:ext cx="3621088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993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RUBIS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Rideaux – RUBIS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4176712" cy="4608512"/>
          </a:xfrm>
        </p:spPr>
        <p:txBody>
          <a:bodyPr/>
          <a:lstStyle/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Rideau automatique pour applications intérieures et extérieures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Le tablier est constitué de lames micro-perforées.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Lames au format P 116 (116 mm de hauteur, épaisseur : 9/10) en acier 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Finition : Galvanisé, couleurs RAL au choix 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La micro-performation n’est pas continue, ce qui augmente la stabilité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2235200"/>
            <a:ext cx="43148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281488"/>
            <a:ext cx="2438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Rideaux – RUBIS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4824412" cy="4608512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fr"/>
              <a:t>Option ANTI-GRAFFITI</a:t>
            </a:r>
          </a:p>
          <a:p>
            <a:pPr marL="0" indent="0" eaLnBrk="1" hangingPunct="1">
              <a:defRPr/>
            </a:pPr>
            <a:endParaRPr lang="fr" altLang="de-DE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Traitement de surface spécial des lames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Ainsi, les graffitis peuvent s’enlever facilement !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Résiste jusqu’à 50 traitements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Produits de nettoyage fournis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 smtClean="0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49275"/>
            <a:ext cx="3087687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3081338"/>
            <a:ext cx="20732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43013" y="2530475"/>
            <a:ext cx="6726237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6225" indent="-276225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tabLst>
                <a:tab pos="5738813" algn="l"/>
              </a:tabLst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>
                <a:solidFill>
                  <a:srgbClr val="777777"/>
                </a:solidFill>
              </a:rPr>
              <a:t>Grilles à enroulement : Principe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Motorisations disponibles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Les différentes coulisses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Rideaux, grilles et portes souples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Commande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Options</a:t>
            </a:r>
          </a:p>
          <a:p>
            <a:pPr lvl="1"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endParaRPr lang="de-DE" altLang="de-DE" sz="1800" b="1">
              <a:solidFill>
                <a:srgbClr val="777777"/>
              </a:solidFill>
            </a:endParaRPr>
          </a:p>
        </p:txBody>
      </p:sp>
      <p:sp>
        <p:nvSpPr>
          <p:cNvPr id="6147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071563" y="1643063"/>
            <a:ext cx="71437" cy="374650"/>
          </a:xfrm>
          <a:prstGeom prst="rect">
            <a:avLst/>
          </a:prstGeom>
          <a:solidFill>
            <a:srgbClr val="C0C0C0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b="0"/>
          </a:p>
        </p:txBody>
      </p:sp>
      <p:sp>
        <p:nvSpPr>
          <p:cNvPr id="6148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42988" y="2441575"/>
            <a:ext cx="6224587" cy="450850"/>
          </a:xfrm>
          <a:prstGeom prst="rect">
            <a:avLst/>
          </a:prstGeom>
          <a:noFill/>
          <a:ln w="2857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b="0"/>
          </a:p>
        </p:txBody>
      </p:sp>
      <p:sp>
        <p:nvSpPr>
          <p:cNvPr id="6149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243013" y="981075"/>
            <a:ext cx="790098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3050" indent="-2730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Arial Narrow" pitchFamily="34" charset="0"/>
              <a:buNone/>
            </a:pPr>
            <a:r>
              <a:rPr lang="de-DE" altLang="de-DE" sz="3200" b="0">
                <a:solidFill>
                  <a:srgbClr val="777777"/>
                </a:solidFill>
              </a:rPr>
              <a:t>Agenda de la formation « record GATES » 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Arial Narrow" pitchFamily="34" charset="0"/>
              <a:buNone/>
            </a:pPr>
            <a:r>
              <a:rPr lang="de-DE" altLang="de-DE" sz="3200" b="0">
                <a:solidFill>
                  <a:srgbClr val="777777"/>
                </a:solidFill>
              </a:rPr>
              <a:t>- première partie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Rideaux – RUBIS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993062" cy="4608512"/>
          </a:xfrm>
        </p:spPr>
        <p:txBody>
          <a:bodyPr/>
          <a:lstStyle/>
          <a:p>
            <a:pPr eaLnBrk="1" hangingPunct="1"/>
            <a:r>
              <a:rPr lang="de-DE" altLang="de-DE" smtClean="0"/>
              <a:t>Caractéristiques techniques</a:t>
            </a:r>
          </a:p>
          <a:p>
            <a:pPr eaLnBrk="1" hangingPunct="1"/>
            <a:endParaRPr lang="de-DE" altLang="de-DE" smtClean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657225" y="2205038"/>
          <a:ext cx="7947024" cy="148272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986756"/>
                <a:gridCol w="1986756"/>
                <a:gridCol w="1986756"/>
                <a:gridCol w="1986756"/>
              </a:tblGrid>
              <a:tr h="370681">
                <a:tc>
                  <a:txBody>
                    <a:bodyPr/>
                    <a:lstStyle/>
                    <a:p>
                      <a:pPr algn="l" rtl="0"/>
                      <a:r>
                        <a:rPr lang="fr" sz="1600" b="1" i="0" u="none" baseline="0" dirty="0"/>
                        <a:t>Motorisation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largeur maxi*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hauteur maxi*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surface maxi*</a:t>
                      </a:r>
                      <a:endParaRPr lang="fr" sz="1600" dirty="0"/>
                    </a:p>
                  </a:txBody>
                  <a:tcPr marL="91444" marR="91444"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/>
                        <a:t>Moteur central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6’000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6’000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25 m</a:t>
                      </a:r>
                      <a:r>
                        <a:rPr lang="de-CH" sz="1600" baseline="30000" dirty="0" smtClean="0"/>
                        <a:t>2 </a:t>
                      </a:r>
                      <a:r>
                        <a:rPr lang="de-CH" sz="1600" baseline="0" dirty="0" smtClean="0"/>
                        <a:t>für 9/10</a:t>
                      </a:r>
                    </a:p>
                  </a:txBody>
                  <a:tcPr marL="91444" marR="91444"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/>
                        <a:t>Moteur tubulaire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8’000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6’000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40 m</a:t>
                      </a:r>
                      <a:r>
                        <a:rPr lang="de-CH" sz="1600" baseline="30000" dirty="0" smtClean="0"/>
                        <a:t>2 </a:t>
                      </a:r>
                      <a:r>
                        <a:rPr lang="de-CH" sz="1600" baseline="0" dirty="0" smtClean="0"/>
                        <a:t>für 9/10</a:t>
                      </a:r>
                    </a:p>
                  </a:txBody>
                  <a:tcPr marL="91444" marR="91444"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 dirty="0"/>
                        <a:t>Moteur </a:t>
                      </a:r>
                      <a:r>
                        <a:rPr lang="de-DE" sz="1600" b="0" i="0" u="none" baseline="0" dirty="0" smtClean="0"/>
                        <a:t>400 V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12’000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10’000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99 m</a:t>
                      </a:r>
                      <a:r>
                        <a:rPr lang="de-CH" sz="1600" baseline="30000" dirty="0" smtClean="0"/>
                        <a:t>2 </a:t>
                      </a:r>
                      <a:r>
                        <a:rPr lang="de-CH" sz="1600" baseline="0" dirty="0" smtClean="0"/>
                        <a:t>für 9/10</a:t>
                      </a:r>
                    </a:p>
                  </a:txBody>
                  <a:tcPr marL="91444" marR="91444" marT="45700" marB="45700"/>
                </a:tc>
              </a:tr>
            </a:tbl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4213" y="4508500"/>
            <a:ext cx="6119812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 kern="0" dirty="0">
                <a:solidFill>
                  <a:srgbClr val="000000"/>
                </a:solidFill>
              </a:rPr>
              <a:t>Poids du tablier : </a:t>
            </a:r>
            <a:r>
              <a:rPr lang="fr" b="0" kern="0" dirty="0" smtClean="0">
                <a:solidFill>
                  <a:srgbClr val="000000"/>
                </a:solidFill>
              </a:rPr>
              <a:t>10,5 </a:t>
            </a:r>
            <a:r>
              <a:rPr lang="fr" b="0" kern="0" dirty="0">
                <a:solidFill>
                  <a:srgbClr val="000000"/>
                </a:solidFill>
              </a:rPr>
              <a:t>kg/m</a:t>
            </a:r>
            <a:r>
              <a:rPr lang="fr" b="0" kern="0" baseline="30000" dirty="0">
                <a:solidFill>
                  <a:srgbClr val="000000"/>
                </a:solidFill>
              </a:rPr>
              <a:t>2 </a:t>
            </a:r>
            <a:r>
              <a:rPr lang="fr" b="0" kern="0" dirty="0">
                <a:solidFill>
                  <a:srgbClr val="000000"/>
                </a:solidFill>
              </a:rPr>
              <a:t>pour les lames 9/10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kern="0" dirty="0">
              <a:solidFill>
                <a:srgbClr val="000000"/>
              </a:solidFill>
            </a:endParaRP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kern="0" dirty="0">
              <a:solidFill>
                <a:srgbClr val="000000"/>
              </a:solidFill>
            </a:endParaRPr>
          </a:p>
        </p:txBody>
      </p:sp>
      <p:sp>
        <p:nvSpPr>
          <p:cNvPr id="43037" name="Textfeld 6"/>
          <p:cNvSpPr txBox="1">
            <a:spLocks noChangeArrowheads="1"/>
          </p:cNvSpPr>
          <p:nvPr/>
        </p:nvSpPr>
        <p:spPr bwMode="auto">
          <a:xfrm>
            <a:off x="669925" y="3759200"/>
            <a:ext cx="793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de-DE" altLang="de-DE" sz="1200" b="0">
                <a:solidFill>
                  <a:srgbClr val="FF0000"/>
                </a:solidFill>
              </a:rPr>
              <a:t>* Attention ! Les dimensions indiquées incluent toujours les dimensions des coulisses et le diamètre des brides !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de-DE" altLang="de-DE" sz="1200" b="0">
                <a:solidFill>
                  <a:srgbClr val="FF0000"/>
                </a:solidFill>
              </a:rPr>
              <a:t>* Dimensions supérieures disponibles sur demande 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Rideaux – RUBIS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4176712" cy="4608512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fr"/>
              <a:t>Performation de logos simples (option TATOO)</a:t>
            </a:r>
          </a:p>
          <a:p>
            <a:pPr marL="0" indent="0" eaLnBrk="1" hangingPunct="1">
              <a:defRPr/>
            </a:pPr>
            <a:endParaRPr lang="fr" altLang="de-DE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Il est possible de perforer des logos simples dans la lame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Ces logos peuvent être en positif ou en négatif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 smtClean="0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7" r="18539"/>
          <a:stretch>
            <a:fillRect/>
          </a:stretch>
        </p:blipFill>
        <p:spPr bwMode="auto">
          <a:xfrm>
            <a:off x="5508625" y="990600"/>
            <a:ext cx="309562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44037" name="Gruppieren 1"/>
          <p:cNvGrpSpPr>
            <a:grpSpLocks/>
          </p:cNvGrpSpPr>
          <p:nvPr/>
        </p:nvGrpSpPr>
        <p:grpSpPr bwMode="auto">
          <a:xfrm>
            <a:off x="5580063" y="3860800"/>
            <a:ext cx="1617662" cy="2595563"/>
            <a:chOff x="6986587" y="1077892"/>
            <a:chExt cx="4314825" cy="6170195"/>
          </a:xfrm>
        </p:grpSpPr>
        <p:pic>
          <p:nvPicPr>
            <p:cNvPr id="440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87" y="1077892"/>
              <a:ext cx="4314825" cy="308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4404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>
              <a:fillRect/>
            </a:stretch>
          </p:blipFill>
          <p:spPr bwMode="auto">
            <a:xfrm>
              <a:off x="6986587" y="4149080"/>
              <a:ext cx="4314825" cy="3099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3881438"/>
            <a:ext cx="21145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1071563"/>
            <a:ext cx="36274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505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record EUROLOOK</a:t>
            </a:r>
            <a:r>
              <a:rPr lang="de-DE" altLang="de-DE" baseline="30000" smtClean="0"/>
              <a:t>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Rideau record EUROLOOK</a:t>
            </a:r>
            <a:r>
              <a:rPr lang="de-DE" altLang="de-DE" baseline="30000" smtClean="0"/>
              <a:t>®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1412875"/>
            <a:ext cx="33274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1700213"/>
            <a:ext cx="489743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sz="1500" b="0" kern="0"/>
              <a:t>Rideau automatique pour applications intérieures et extérieures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sz="1500" b="0" kern="0" dirty="0" smtClean="0"/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sz="1500" b="0" kern="0"/>
              <a:t>Rideau de protection transparent. </a:t>
            </a:r>
            <a:endParaRPr lang="fr" altLang="de-DE" sz="1500" b="0" kern="0" dirty="0" smtClean="0"/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fr" sz="1500" kern="0">
                <a:cs typeface="+mn-cs"/>
              </a:rPr>
              <a:t>Visibilité : 83 %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fr" sz="1500" kern="0">
                <a:cs typeface="+mn-cs"/>
              </a:rPr>
              <a:t>Passage de la lumière : 92 %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endParaRPr lang="fr" altLang="de-DE" sz="1500" kern="0" dirty="0">
              <a:cs typeface="+mn-cs"/>
            </a:endParaRP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sz="1500" b="0" kern="0"/>
              <a:t>Tablier composé de maillons en matière plastique polycarbonate avec traitement spécial résistant aux ultraviolets (ne jaunit pas, ne se décolore pas, etc.)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sz="1500" b="0" kern="0" dirty="0"/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sz="1500" b="0" kern="0"/>
              <a:t>Sécurité optimale grâce à la disposition en quinconce des maillons en polycarbonate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sz="1500" b="0" kern="0" dirty="0"/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sz="1500" b="0" kern="0" dirty="0"/>
          </a:p>
        </p:txBody>
      </p:sp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605213"/>
            <a:ext cx="208915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Rideau record EUROLOOK</a:t>
            </a:r>
            <a:r>
              <a:rPr lang="de-DE" altLang="de-DE" baseline="30000" smtClean="0"/>
              <a:t>®</a:t>
            </a:r>
            <a:endParaRPr lang="de-DE" altLang="de-DE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993062" cy="4608512"/>
          </a:xfrm>
        </p:spPr>
        <p:txBody>
          <a:bodyPr/>
          <a:lstStyle/>
          <a:p>
            <a:pPr eaLnBrk="1" hangingPunct="1"/>
            <a:r>
              <a:rPr lang="de-DE" altLang="de-DE" smtClean="0"/>
              <a:t>Caractéristiques techniques</a:t>
            </a:r>
          </a:p>
          <a:p>
            <a:pPr eaLnBrk="1" hangingPunct="1"/>
            <a:endParaRPr lang="de-DE" altLang="de-DE" smtClean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657225" y="2205038"/>
          <a:ext cx="7947024" cy="148272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986756"/>
                <a:gridCol w="1986756"/>
                <a:gridCol w="1986756"/>
                <a:gridCol w="1986756"/>
              </a:tblGrid>
              <a:tr h="370681">
                <a:tc>
                  <a:txBody>
                    <a:bodyPr/>
                    <a:lstStyle/>
                    <a:p>
                      <a:pPr algn="l" rtl="0"/>
                      <a:r>
                        <a:rPr lang="fr" sz="1600" b="1" i="0" u="none" baseline="0" dirty="0"/>
                        <a:t>Motorisation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largeur maxi*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hauteur maxi*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surface maxi*</a:t>
                      </a:r>
                      <a:endParaRPr lang="fr" sz="1600" dirty="0"/>
                    </a:p>
                  </a:txBody>
                  <a:tcPr marL="91444" marR="91444"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/>
                        <a:t>Moteur central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6’000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6’000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21 M</a:t>
                      </a:r>
                      <a:r>
                        <a:rPr lang="de-CH" sz="1600" baseline="30000" dirty="0" smtClean="0"/>
                        <a:t>2</a:t>
                      </a:r>
                      <a:endParaRPr lang="de-DE" sz="1600" baseline="30000" dirty="0"/>
                    </a:p>
                  </a:txBody>
                  <a:tcPr marL="91444" marR="91444"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/>
                        <a:t>Moteur tubulaire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8’160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6’000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40 M</a:t>
                      </a:r>
                      <a:r>
                        <a:rPr lang="de-CH" sz="1600" baseline="30000" dirty="0" smtClean="0"/>
                        <a:t>2</a:t>
                      </a:r>
                      <a:endParaRPr lang="de-DE" sz="1600" baseline="30000" dirty="0" smtClean="0"/>
                    </a:p>
                  </a:txBody>
                  <a:tcPr marL="91444" marR="91444"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 dirty="0"/>
                        <a:t>Moteur </a:t>
                      </a:r>
                      <a:r>
                        <a:rPr lang="de-DE" sz="1600" b="0" i="0" u="none" baseline="0" dirty="0" smtClean="0"/>
                        <a:t>400 V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11’000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6’000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60</a:t>
                      </a:r>
                      <a:r>
                        <a:rPr lang="de-CH" sz="1600" baseline="0" dirty="0" smtClean="0"/>
                        <a:t> </a:t>
                      </a:r>
                      <a:r>
                        <a:rPr lang="de-CH" sz="1600" dirty="0" smtClean="0"/>
                        <a:t>M</a:t>
                      </a:r>
                      <a:r>
                        <a:rPr lang="de-CH" sz="1600" baseline="30000" dirty="0" smtClean="0"/>
                        <a:t>2</a:t>
                      </a:r>
                      <a:endParaRPr lang="de-DE" sz="1600" baseline="30000" dirty="0" smtClean="0"/>
                    </a:p>
                  </a:txBody>
                  <a:tcPr marL="91444" marR="91444" marT="45700" marB="45700"/>
                </a:tc>
              </a:tr>
            </a:tbl>
          </a:graphicData>
        </a:graphic>
      </p:graphicFrame>
      <p:pic>
        <p:nvPicPr>
          <p:cNvPr id="47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572000"/>
            <a:ext cx="25812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1188" y="4510088"/>
            <a:ext cx="4897437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 kern="0" dirty="0"/>
              <a:t>Poids du tablier : </a:t>
            </a:r>
            <a:r>
              <a:rPr lang="fr" b="0" kern="0" dirty="0" smtClean="0"/>
              <a:t>8.5 </a:t>
            </a:r>
            <a:r>
              <a:rPr lang="fr" b="0" kern="0" dirty="0"/>
              <a:t>kg/m</a:t>
            </a:r>
            <a:r>
              <a:rPr lang="fr" b="0" kern="0" baseline="30000" dirty="0"/>
              <a:t>2</a:t>
            </a:r>
            <a:endParaRPr lang="fr" altLang="de-DE" b="0" kern="0" baseline="30000" dirty="0"/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kern="0" dirty="0"/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 kern="0" dirty="0"/>
              <a:t>Les coulisses de 80 mm sont toujours livrées avec des joints</a:t>
            </a:r>
            <a:endParaRPr lang="fr" altLang="de-DE" b="0" kern="0" dirty="0"/>
          </a:p>
        </p:txBody>
      </p:sp>
      <p:sp>
        <p:nvSpPr>
          <p:cNvPr id="47134" name="Textfeld 7"/>
          <p:cNvSpPr txBox="1">
            <a:spLocks noChangeArrowheads="1"/>
          </p:cNvSpPr>
          <p:nvPr/>
        </p:nvSpPr>
        <p:spPr bwMode="auto">
          <a:xfrm>
            <a:off x="669925" y="3759200"/>
            <a:ext cx="793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de-DE" altLang="de-DE" sz="1200" b="0">
                <a:solidFill>
                  <a:srgbClr val="FF0000"/>
                </a:solidFill>
              </a:rPr>
              <a:t>* Attention ! Les dimensions indiquées incluent toujours les dimensions des coulisses et le diamètre des brides !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de-DE" altLang="de-DE" sz="1200" b="0">
                <a:solidFill>
                  <a:srgbClr val="FF0000"/>
                </a:solidFill>
              </a:rPr>
              <a:t>* Dimensions supérieures disponibles sur demande 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Rideau record EUROLOOK</a:t>
            </a:r>
            <a:r>
              <a:rPr lang="de-DE" altLang="de-DE" baseline="30000" smtClean="0"/>
              <a:t>®</a:t>
            </a:r>
            <a:endParaRPr lang="de-DE" altLang="de-DE" smtClean="0"/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557338"/>
            <a:ext cx="496887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3875088"/>
            <a:ext cx="4964113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62100"/>
            <a:ext cx="7561263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1341438"/>
            <a:ext cx="3594100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9155" name="Titel 1"/>
          <p:cNvSpPr>
            <a:spLocks noGrp="1"/>
          </p:cNvSpPr>
          <p:nvPr>
            <p:ph type="title"/>
          </p:nvPr>
        </p:nvSpPr>
        <p:spPr>
          <a:xfrm>
            <a:off x="611188" y="692150"/>
            <a:ext cx="7993062" cy="533400"/>
          </a:xfrm>
        </p:spPr>
        <p:txBody>
          <a:bodyPr/>
          <a:lstStyle/>
          <a:p>
            <a:r>
              <a:rPr lang="de-DE" altLang="de-DE" smtClean="0"/>
              <a:t>record DP 106 (tablier isolé)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620713"/>
            <a:ext cx="7993062" cy="533400"/>
          </a:xfrm>
        </p:spPr>
        <p:txBody>
          <a:bodyPr/>
          <a:lstStyle/>
          <a:p>
            <a:pPr eaLnBrk="1" hangingPunct="1"/>
            <a:r>
              <a:rPr lang="de-DE" altLang="de-DE" smtClean="0"/>
              <a:t>Rideaux - record DP 106 (tablier isolé)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412875"/>
            <a:ext cx="5329237" cy="4608513"/>
          </a:xfrm>
        </p:spPr>
        <p:txBody>
          <a:bodyPr/>
          <a:lstStyle/>
          <a:p>
            <a:pPr marL="285750" indent="-285750" eaLnBrk="1" hangingPunct="1">
              <a:buFont typeface="Arial" charset="0"/>
              <a:buChar char="•"/>
            </a:pPr>
            <a:r>
              <a:rPr lang="de-DE" altLang="de-DE" sz="1500" b="0" smtClean="0"/>
              <a:t>Rideau automatique pour applications extérieures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sz="1500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sz="1500" b="0" smtClean="0"/>
              <a:t>Le tablier est constitué de lames pleines à double paroi avec isolation interne en mousse  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sz="1500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sz="1500" b="0" smtClean="0"/>
              <a:t>Dimensions des lames (hauteur x largeur) : 94 mm x 20 mm</a:t>
            </a:r>
            <a:br>
              <a:rPr lang="de-DE" altLang="de-DE" sz="1500" b="0" smtClean="0"/>
            </a:br>
            <a:endParaRPr lang="de-DE" altLang="de-DE" sz="1500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sz="1500" b="0" smtClean="0"/>
              <a:t>Matériau : acier Finition standard : RAL 9016 (blanc) RAL 9006 (gris) </a:t>
            </a:r>
            <a:r>
              <a:rPr lang="de-DE" altLang="de-DE" sz="1500" u="sng" smtClean="0"/>
              <a:t>et RAL 7016 (nouveau !!)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sz="1500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sz="1500" b="0" smtClean="0"/>
              <a:t>Lame finale en </a:t>
            </a:r>
            <a:r>
              <a:rPr lang="de-DE" altLang="de-DE" sz="1500" u="sng" smtClean="0"/>
              <a:t>aluminium</a:t>
            </a:r>
            <a:r>
              <a:rPr lang="de-DE" altLang="de-DE" sz="1500" b="0" smtClean="0"/>
              <a:t> avec joint caoutchouc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sz="1500" b="0" smtClean="0"/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sz="1500" b="0" smtClean="0"/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1341438"/>
            <a:ext cx="201612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4365625"/>
            <a:ext cx="2435225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50182" name="Gruppieren 6"/>
          <p:cNvGrpSpPr>
            <a:grpSpLocks/>
          </p:cNvGrpSpPr>
          <p:nvPr/>
        </p:nvGrpSpPr>
        <p:grpSpPr bwMode="auto">
          <a:xfrm>
            <a:off x="7235825" y="4437063"/>
            <a:ext cx="1152525" cy="1728787"/>
            <a:chOff x="7236296" y="4437112"/>
            <a:chExt cx="1152128" cy="1728738"/>
          </a:xfrm>
        </p:grpSpPr>
        <p:cxnSp>
          <p:nvCxnSpPr>
            <p:cNvPr id="50188" name="Gerade Verbindung 2"/>
            <p:cNvCxnSpPr>
              <a:cxnSpLocks noChangeShapeType="1"/>
            </p:cNvCxnSpPr>
            <p:nvPr/>
          </p:nvCxnSpPr>
          <p:spPr bwMode="auto">
            <a:xfrm flipH="1">
              <a:off x="7314954" y="4437112"/>
              <a:ext cx="1073470" cy="0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189" name="Gerade Verbindung 17"/>
            <p:cNvCxnSpPr>
              <a:cxnSpLocks noChangeShapeType="1"/>
            </p:cNvCxnSpPr>
            <p:nvPr/>
          </p:nvCxnSpPr>
          <p:spPr bwMode="auto">
            <a:xfrm flipH="1">
              <a:off x="7236296" y="6165850"/>
              <a:ext cx="1073470" cy="0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190" name="Gerade Verbindung mit Pfeil 4"/>
            <p:cNvCxnSpPr>
              <a:cxnSpLocks noChangeShapeType="1"/>
            </p:cNvCxnSpPr>
            <p:nvPr/>
          </p:nvCxnSpPr>
          <p:spPr bwMode="auto">
            <a:xfrm>
              <a:off x="7596336" y="4437112"/>
              <a:ext cx="0" cy="1728738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191" name="Textfeld 5"/>
            <p:cNvSpPr txBox="1">
              <a:spLocks noChangeArrowheads="1"/>
            </p:cNvSpPr>
            <p:nvPr/>
          </p:nvSpPr>
          <p:spPr bwMode="auto">
            <a:xfrm rot="-5400000">
              <a:off x="7096559" y="5128132"/>
              <a:ext cx="731269" cy="307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72C6"/>
                </a:buClr>
                <a:buFont typeface="Wingdings" pitchFamily="2" charset="2"/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72C6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72C6"/>
                </a:buClr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72C6"/>
                </a:buClr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400" b="0">
                  <a:solidFill>
                    <a:srgbClr val="FF0000"/>
                  </a:solidFill>
                </a:rPr>
                <a:t>94 mm</a:t>
              </a:r>
            </a:p>
          </p:txBody>
        </p:sp>
      </p:grpSp>
      <p:cxnSp>
        <p:nvCxnSpPr>
          <p:cNvPr id="50183" name="Gerade Verbindung mit Pfeil 8"/>
          <p:cNvCxnSpPr>
            <a:cxnSpLocks noChangeShapeType="1"/>
          </p:cNvCxnSpPr>
          <p:nvPr/>
        </p:nvCxnSpPr>
        <p:spPr bwMode="auto">
          <a:xfrm flipV="1">
            <a:off x="7772400" y="5373688"/>
            <a:ext cx="341313" cy="142875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184" name="Gerade Verbindung mit Pfeil 34"/>
          <p:cNvCxnSpPr>
            <a:cxnSpLocks noChangeShapeType="1"/>
          </p:cNvCxnSpPr>
          <p:nvPr/>
        </p:nvCxnSpPr>
        <p:spPr bwMode="auto">
          <a:xfrm flipH="1">
            <a:off x="8308975" y="5084763"/>
            <a:ext cx="366713" cy="19685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185" name="Gerade Verbindung 14"/>
          <p:cNvCxnSpPr>
            <a:cxnSpLocks noChangeShapeType="1"/>
          </p:cNvCxnSpPr>
          <p:nvPr/>
        </p:nvCxnSpPr>
        <p:spPr bwMode="auto">
          <a:xfrm flipV="1">
            <a:off x="8113713" y="5281613"/>
            <a:ext cx="195262" cy="92075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186" name="Textfeld 18"/>
          <p:cNvSpPr txBox="1">
            <a:spLocks noChangeArrowheads="1"/>
          </p:cNvSpPr>
          <p:nvPr/>
        </p:nvSpPr>
        <p:spPr bwMode="auto">
          <a:xfrm rot="-1577942">
            <a:off x="7845425" y="4984750"/>
            <a:ext cx="7318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0">
                <a:solidFill>
                  <a:srgbClr val="FF0000"/>
                </a:solidFill>
              </a:rPr>
              <a:t>20 mm</a:t>
            </a:r>
          </a:p>
        </p:txBody>
      </p:sp>
      <p:pic>
        <p:nvPicPr>
          <p:cNvPr id="501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4689475"/>
            <a:ext cx="352266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de-DE" smtClean="0"/>
              <a:t>Rideaux - record DP 106 (tablier isolé)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993062" cy="4608512"/>
          </a:xfrm>
        </p:spPr>
        <p:txBody>
          <a:bodyPr/>
          <a:lstStyle/>
          <a:p>
            <a:pPr eaLnBrk="1" hangingPunct="1"/>
            <a:r>
              <a:rPr lang="fr-FR" altLang="de-DE" smtClean="0"/>
              <a:t>Caractéristiques techniques</a:t>
            </a:r>
          </a:p>
          <a:p>
            <a:pPr eaLnBrk="1" hangingPunct="1"/>
            <a:endParaRPr lang="fr-FR" altLang="de-DE" smtClean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657225" y="2205038"/>
          <a:ext cx="7947024" cy="111283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986756"/>
                <a:gridCol w="1986756"/>
                <a:gridCol w="1986756"/>
                <a:gridCol w="1986756"/>
              </a:tblGrid>
              <a:tr h="370946">
                <a:tc>
                  <a:txBody>
                    <a:bodyPr/>
                    <a:lstStyle/>
                    <a:p>
                      <a:pPr algn="l" rtl="0"/>
                      <a:r>
                        <a:rPr lang="fr" sz="1600" b="1" i="0" u="none" baseline="0" dirty="0"/>
                        <a:t>Motorisation</a:t>
                      </a:r>
                      <a:endParaRPr lang="fr" sz="1600" dirty="0"/>
                    </a:p>
                  </a:txBody>
                  <a:tcPr marL="91444" marR="91444" marT="45733" marB="45733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largeur maxi*</a:t>
                      </a:r>
                      <a:endParaRPr lang="fr" sz="1600" dirty="0"/>
                    </a:p>
                  </a:txBody>
                  <a:tcPr marL="91444" marR="91444" marT="45733" marB="45733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hauteur maxi*</a:t>
                      </a:r>
                      <a:endParaRPr lang="fr" sz="1600" dirty="0"/>
                    </a:p>
                  </a:txBody>
                  <a:tcPr marL="91444" marR="91444" marT="45733" marB="45733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surface maxi*</a:t>
                      </a:r>
                      <a:endParaRPr lang="fr" sz="1600" dirty="0"/>
                    </a:p>
                  </a:txBody>
                  <a:tcPr marL="91444" marR="91444"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/>
                        <a:t>Moteur central</a:t>
                      </a:r>
                      <a:endParaRPr lang="fr" sz="1600" dirty="0"/>
                    </a:p>
                  </a:txBody>
                  <a:tcPr marL="91444" marR="91444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5’220 mm</a:t>
                      </a:r>
                      <a:endParaRPr lang="de-DE" sz="1600" dirty="0"/>
                    </a:p>
                  </a:txBody>
                  <a:tcPr marL="91444" marR="91444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5’000 mm</a:t>
                      </a:r>
                      <a:endParaRPr lang="de-DE" sz="1600" dirty="0"/>
                    </a:p>
                  </a:txBody>
                  <a:tcPr marL="91444" marR="91444"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aseline="0" dirty="0" smtClean="0"/>
                        <a:t>21 M2</a:t>
                      </a:r>
                    </a:p>
                  </a:txBody>
                  <a:tcPr marL="91444" marR="91444"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 dirty="0"/>
                        <a:t>Moteur </a:t>
                      </a:r>
                      <a:r>
                        <a:rPr lang="de-DE" sz="1600" b="0" i="0" u="none" baseline="0" dirty="0" smtClean="0"/>
                        <a:t>400 V</a:t>
                      </a:r>
                      <a:endParaRPr lang="fr" sz="1600" dirty="0"/>
                    </a:p>
                  </a:txBody>
                  <a:tcPr marL="91444" marR="91444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8’200 mm</a:t>
                      </a:r>
                      <a:endParaRPr lang="de-DE" sz="1600" dirty="0"/>
                    </a:p>
                  </a:txBody>
                  <a:tcPr marL="91444" marR="91444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8’000 mm</a:t>
                      </a:r>
                      <a:endParaRPr lang="de-DE" sz="1600" dirty="0"/>
                    </a:p>
                  </a:txBody>
                  <a:tcPr marL="91444" marR="91444"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aseline="0" dirty="0" smtClean="0"/>
                        <a:t>65 M2</a:t>
                      </a:r>
                    </a:p>
                  </a:txBody>
                  <a:tcPr marL="91444" marR="91444" marT="45733" marB="45733"/>
                </a:tc>
              </a:tr>
            </a:tbl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4213" y="4003675"/>
            <a:ext cx="6119812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-FR" b="0" kern="0" dirty="0" smtClean="0">
                <a:solidFill>
                  <a:srgbClr val="000000"/>
                </a:solidFill>
              </a:rPr>
              <a:t>Poids du tablier : 11,3 kg/m</a:t>
            </a:r>
            <a:r>
              <a:rPr lang="fr-FR" b="0" kern="0" baseline="30000" dirty="0" smtClean="0">
                <a:solidFill>
                  <a:srgbClr val="000000"/>
                </a:solidFill>
              </a:rPr>
              <a:t>2</a:t>
            </a:r>
            <a:r>
              <a:rPr lang="fr-FR" b="0" kern="0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-FR" b="0" kern="0" dirty="0" smtClean="0">
                <a:solidFill>
                  <a:srgbClr val="000000"/>
                </a:solidFill>
              </a:rPr>
              <a:t>Classe de résistance au vent 2 à 4 (selon dimensions)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-FR" b="0" kern="0" dirty="0" smtClean="0">
                <a:solidFill>
                  <a:srgbClr val="000000"/>
                </a:solidFill>
              </a:rPr>
              <a:t>Lames disponibles dans les couleurs suivantes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FR" kern="0" dirty="0" smtClean="0">
                <a:solidFill>
                  <a:srgbClr val="000000"/>
                </a:solidFill>
                <a:cs typeface="+mn-cs"/>
              </a:rPr>
              <a:t>aluminium 9006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fr-FR" kern="0" dirty="0" smtClean="0">
                <a:solidFill>
                  <a:srgbClr val="000000"/>
                </a:solidFill>
                <a:cs typeface="+mn-cs"/>
              </a:rPr>
              <a:t>blanc 9016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fr-FR" kern="0" dirty="0" smtClean="0">
                <a:solidFill>
                  <a:srgbClr val="000000"/>
                </a:solidFill>
                <a:cs typeface="+mn-cs"/>
              </a:rPr>
              <a:t>Gris anthracite 7016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FR" b="0" kern="0" dirty="0" smtClean="0">
                <a:solidFill>
                  <a:srgbClr val="000000"/>
                </a:solidFill>
              </a:rPr>
              <a:t>Valeur U : 3,5 W/m</a:t>
            </a:r>
            <a:r>
              <a:rPr lang="fr-FR" b="0" kern="0" baseline="30000" dirty="0" smtClean="0">
                <a:solidFill>
                  <a:srgbClr val="000000"/>
                </a:solidFill>
              </a:rPr>
              <a:t>2</a:t>
            </a:r>
            <a:r>
              <a:rPr lang="fr-FR" b="0" kern="0" dirty="0" smtClean="0">
                <a:solidFill>
                  <a:srgbClr val="000000"/>
                </a:solidFill>
              </a:rPr>
              <a:t> K</a:t>
            </a:r>
            <a:endParaRPr lang="fr-FR" altLang="de-DE" b="0" kern="0" baseline="30000" dirty="0" smtClean="0">
              <a:solidFill>
                <a:srgbClr val="00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FR" b="0" kern="0" dirty="0" smtClean="0">
                <a:solidFill>
                  <a:srgbClr val="000000"/>
                </a:solidFill>
              </a:rPr>
              <a:t>Valeur RW (isolement acoustique) : 22 dB</a:t>
            </a:r>
            <a:endParaRPr lang="fr-FR" altLang="de-DE" b="0" kern="0" dirty="0" smtClean="0">
              <a:solidFill>
                <a:srgbClr val="000000"/>
              </a:solidFill>
            </a:endParaRPr>
          </a:p>
          <a:p>
            <a:pPr marL="647700" lvl="1" indent="-285750" eaLnBrk="1" hangingPunct="1">
              <a:buFont typeface="Arial" charset="0"/>
              <a:buChar char="•"/>
              <a:defRPr/>
            </a:pPr>
            <a:endParaRPr lang="fr-FR" kern="0" dirty="0" smtClean="0">
              <a:solidFill>
                <a:srgbClr val="000000"/>
              </a:solidFill>
              <a:cs typeface="+mn-cs"/>
            </a:endParaRP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-FR" altLang="de-DE" b="0" kern="0" dirty="0" smtClean="0">
              <a:solidFill>
                <a:srgbClr val="000000"/>
              </a:solidFill>
            </a:endParaRP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-FR" altLang="de-DE" b="0" kern="0" dirty="0">
              <a:solidFill>
                <a:srgbClr val="000000"/>
              </a:solidFill>
            </a:endParaRPr>
          </a:p>
        </p:txBody>
      </p:sp>
      <p:sp>
        <p:nvSpPr>
          <p:cNvPr id="51224" name="Textfeld 6"/>
          <p:cNvSpPr txBox="1">
            <a:spLocks noChangeArrowheads="1"/>
          </p:cNvSpPr>
          <p:nvPr/>
        </p:nvSpPr>
        <p:spPr bwMode="auto">
          <a:xfrm>
            <a:off x="669925" y="3357563"/>
            <a:ext cx="7934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fr-FR" altLang="de-DE" sz="1200" b="0">
                <a:solidFill>
                  <a:srgbClr val="FF0000"/>
                </a:solidFill>
              </a:rPr>
              <a:t>* Attention ! Les dimensions indiquées incluent toujours les dimensions des coulisses et le diamètre des brides !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fr-FR" altLang="de-DE" sz="1200" b="0">
                <a:solidFill>
                  <a:srgbClr val="FF0000"/>
                </a:solidFill>
              </a:rPr>
              <a:t>* Dimensions supérieures disponibles sur demande 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Rideaux - record DP 106 (tablier isolé)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6121400" cy="4608512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fr" dirty="0"/>
              <a:t>Coulisses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 dirty="0"/>
              <a:t>Les coulisses sont toujours livrées avec des joints et sont disponibles en 2 tailles :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fr" dirty="0"/>
              <a:t>85 mm x 85 mm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fr" dirty="0"/>
              <a:t>110 mm x 85 mm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endParaRPr lang="fr" altLang="de-DE" dirty="0" smtClean="0"/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dirty="0" smtClean="0"/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dirty="0" smtClean="0"/>
          </a:p>
          <a:p>
            <a:pPr marL="647700" lvl="1" indent="-285750" eaLnBrk="1" hangingPunct="1">
              <a:buFont typeface="Arial" charset="0"/>
              <a:buChar char="•"/>
              <a:defRPr/>
            </a:pPr>
            <a:endParaRPr lang="fr" altLang="de-DE" dirty="0" smtClean="0"/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dirty="0" smtClean="0"/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119438"/>
            <a:ext cx="633730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2229" name="Rechteck 4"/>
          <p:cNvSpPr>
            <a:spLocks noChangeArrowheads="1"/>
          </p:cNvSpPr>
          <p:nvPr/>
        </p:nvSpPr>
        <p:spPr bwMode="auto">
          <a:xfrm>
            <a:off x="6751638" y="4062413"/>
            <a:ext cx="2212975" cy="1095375"/>
          </a:xfrm>
          <a:prstGeom prst="rect">
            <a:avLst/>
          </a:prstGeom>
          <a:solidFill>
            <a:srgbClr val="FFFF00"/>
          </a:solidFill>
          <a:ln w="12700" algn="ctr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de-DE" sz="1400">
                <a:solidFill>
                  <a:srgbClr val="FF0000"/>
                </a:solidFill>
              </a:rPr>
              <a:t>Remarque!!: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CH" altLang="de-DE" sz="14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de-DE" sz="1400">
                <a:solidFill>
                  <a:srgbClr val="FF0000"/>
                </a:solidFill>
              </a:rPr>
              <a:t>Le laquage des coulisses n’est pas disponible</a:t>
            </a:r>
          </a:p>
        </p:txBody>
      </p:sp>
      <p:pic>
        <p:nvPicPr>
          <p:cNvPr id="52230" name="Picture 2" descr="C:\Users\103-frp\AppData\Local\Microsoft\Windows\Temporary Internet Files\Content.IE5\Q80CIAEH\Achtung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357563"/>
            <a:ext cx="6985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817563"/>
            <a:ext cx="7993062" cy="533400"/>
          </a:xfrm>
        </p:spPr>
        <p:txBody>
          <a:bodyPr/>
          <a:lstStyle/>
          <a:p>
            <a:pPr eaLnBrk="1" hangingPunct="1"/>
            <a:r>
              <a:rPr lang="de-DE" altLang="de-DE" smtClean="0"/>
              <a:t>Grilles à enroulement : Principe</a:t>
            </a:r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55725"/>
            <a:ext cx="5256213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1125538"/>
            <a:ext cx="3713163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325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record TUBONDA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Grilles à enroulement – record TUBONDA S et 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4824412" cy="4608512"/>
          </a:xfrm>
        </p:spPr>
        <p:txBody>
          <a:bodyPr/>
          <a:lstStyle/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Grille à enroulement automatique pour applications intérieures et extérieures Montée le plus souvent dans des vitrines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Le tablier est réalisé en tubes d’acier galvanisé ondulés. Diamètre des tubes : 14 mm </a:t>
            </a:r>
            <a:br>
              <a:rPr lang="de-DE" altLang="de-DE" b="0" smtClean="0"/>
            </a:b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Matériau : acier Finition standard : galvanisé, couleurs RAL non disponibles (possible, mais non recommandé)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Protection idéale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Bonne visibilité dans le magasin</a:t>
            </a:r>
            <a:r>
              <a:rPr lang="de-DE" altLang="de-DE" smtClean="0"/>
              <a:t/>
            </a:r>
            <a:br>
              <a:rPr lang="de-DE" altLang="de-DE" smtClean="0"/>
            </a:br>
            <a:endParaRPr lang="de-DE" altLang="de-DE" smtClean="0"/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205038"/>
            <a:ext cx="331628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076700"/>
            <a:ext cx="374332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Grilles à enroulement – record TUBONDA S et R</a:t>
            </a:r>
          </a:p>
        </p:txBody>
      </p:sp>
      <p:sp>
        <p:nvSpPr>
          <p:cNvPr id="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4968875" cy="2376487"/>
          </a:xfrm>
        </p:spPr>
        <p:txBody>
          <a:bodyPr/>
          <a:lstStyle/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/>
              <a:t>Dimensions des mailles : 155 mm x 100 mm x 14 mm (Ø)</a:t>
            </a:r>
          </a:p>
          <a:p>
            <a:pPr marL="0" indent="0" eaLnBrk="1" hangingPunct="1">
              <a:defRPr/>
            </a:pPr>
            <a:endParaRPr lang="fr" altLang="de-DE" b="0" dirty="0" smtClean="0"/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/>
              <a:t>La bielle d’accouplement se déplace pour que la grille s’enroule plus facilement. 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/>
              <a:t>Tubonda R pour sécurité accrue : 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fr"/>
              <a:t>Avec tube transversal sur toute la largeur. 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fr"/>
              <a:t>Équipée d’une articulation de sécurité brevetée</a:t>
            </a:r>
            <a:br>
              <a:rPr lang="fr"/>
            </a:br>
            <a:endParaRPr lang="fr" altLang="de-DE" dirty="0" smtClean="0"/>
          </a:p>
          <a:p>
            <a:pPr marL="0" indent="0" eaLnBrk="1" hangingPunct="1">
              <a:defRPr/>
            </a:pPr>
            <a:r>
              <a:rPr lang="fr"/>
              <a:t/>
            </a:r>
            <a:br>
              <a:rPr lang="fr"/>
            </a:br>
            <a:endParaRPr lang="fr" altLang="de-DE" dirty="0" smtClean="0"/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dirty="0" smtClean="0"/>
          </a:p>
        </p:txBody>
      </p:sp>
      <p:grpSp>
        <p:nvGrpSpPr>
          <p:cNvPr id="55301" name="Gruppieren 19"/>
          <p:cNvGrpSpPr>
            <a:grpSpLocks/>
          </p:cNvGrpSpPr>
          <p:nvPr/>
        </p:nvGrpSpPr>
        <p:grpSpPr bwMode="auto">
          <a:xfrm>
            <a:off x="5281613" y="1412875"/>
            <a:ext cx="3232150" cy="4787900"/>
            <a:chOff x="5282238" y="1412776"/>
            <a:chExt cx="3230859" cy="4788371"/>
          </a:xfrm>
        </p:grpSpPr>
        <p:pic>
          <p:nvPicPr>
            <p:cNvPr id="5530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412776"/>
              <a:ext cx="2486025" cy="216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cxnSp>
          <p:nvCxnSpPr>
            <p:cNvPr id="55306" name="Gerade Verbindung 2"/>
            <p:cNvCxnSpPr>
              <a:cxnSpLocks noChangeShapeType="1"/>
            </p:cNvCxnSpPr>
            <p:nvPr/>
          </p:nvCxnSpPr>
          <p:spPr bwMode="auto">
            <a:xfrm>
              <a:off x="6156176" y="3356992"/>
              <a:ext cx="0" cy="576064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307" name="Gerade Verbindung 6"/>
            <p:cNvCxnSpPr>
              <a:cxnSpLocks noChangeShapeType="1"/>
            </p:cNvCxnSpPr>
            <p:nvPr/>
          </p:nvCxnSpPr>
          <p:spPr bwMode="auto">
            <a:xfrm>
              <a:off x="7039322" y="3356992"/>
              <a:ext cx="0" cy="576064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308" name="Gerade Verbindung mit Pfeil 4"/>
            <p:cNvCxnSpPr>
              <a:cxnSpLocks noChangeShapeType="1"/>
            </p:cNvCxnSpPr>
            <p:nvPr/>
          </p:nvCxnSpPr>
          <p:spPr bwMode="auto">
            <a:xfrm>
              <a:off x="6156176" y="3861048"/>
              <a:ext cx="883146" cy="0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309" name="Textfeld 5"/>
            <p:cNvSpPr txBox="1">
              <a:spLocks noChangeArrowheads="1"/>
            </p:cNvSpPr>
            <p:nvPr/>
          </p:nvSpPr>
          <p:spPr bwMode="auto">
            <a:xfrm>
              <a:off x="6228184" y="3573016"/>
              <a:ext cx="773640" cy="295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72C6"/>
                </a:buClr>
                <a:buFont typeface="Wingdings" pitchFamily="2" charset="2"/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72C6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72C6"/>
                </a:buClr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72C6"/>
                </a:buClr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400" b="0">
                  <a:solidFill>
                    <a:srgbClr val="FF0000"/>
                  </a:solidFill>
                </a:rPr>
                <a:t>155 mm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400" b="0">
                <a:solidFill>
                  <a:srgbClr val="FF0000"/>
                </a:solidFill>
              </a:endParaRPr>
            </a:p>
          </p:txBody>
        </p:sp>
        <p:cxnSp>
          <p:nvCxnSpPr>
            <p:cNvPr id="55310" name="Gerade Verbindung 15"/>
            <p:cNvCxnSpPr>
              <a:cxnSpLocks noChangeShapeType="1"/>
            </p:cNvCxnSpPr>
            <p:nvPr/>
          </p:nvCxnSpPr>
          <p:spPr bwMode="auto">
            <a:xfrm flipH="1">
              <a:off x="5580113" y="2636912"/>
              <a:ext cx="592434" cy="0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311" name="Gerade Verbindung 17"/>
            <p:cNvCxnSpPr>
              <a:cxnSpLocks noChangeShapeType="1"/>
            </p:cNvCxnSpPr>
            <p:nvPr/>
          </p:nvCxnSpPr>
          <p:spPr bwMode="auto">
            <a:xfrm flipH="1">
              <a:off x="5580113" y="3140968"/>
              <a:ext cx="576063" cy="0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312" name="Gerade Verbindung mit Pfeil 14"/>
            <p:cNvCxnSpPr>
              <a:cxnSpLocks noChangeShapeType="1"/>
            </p:cNvCxnSpPr>
            <p:nvPr/>
          </p:nvCxnSpPr>
          <p:spPr bwMode="auto">
            <a:xfrm>
              <a:off x="5580112" y="2636912"/>
              <a:ext cx="0" cy="504056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313" name="Textfeld 20"/>
            <p:cNvSpPr txBox="1">
              <a:spLocks noChangeArrowheads="1"/>
            </p:cNvSpPr>
            <p:nvPr/>
          </p:nvSpPr>
          <p:spPr bwMode="auto">
            <a:xfrm rot="-5400000">
              <a:off x="5059662" y="2742432"/>
              <a:ext cx="809701" cy="36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72C6"/>
                </a:buClr>
                <a:buFont typeface="Wingdings" pitchFamily="2" charset="2"/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72C6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72C6"/>
                </a:buClr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72C6"/>
                </a:buClr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400" b="0">
                  <a:solidFill>
                    <a:srgbClr val="FF0000"/>
                  </a:solidFill>
                </a:rPr>
                <a:t>100 mm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400" b="0">
                <a:solidFill>
                  <a:srgbClr val="FF0000"/>
                </a:solidFill>
              </a:endParaRPr>
            </a:p>
          </p:txBody>
        </p:sp>
        <p:pic>
          <p:nvPicPr>
            <p:cNvPr id="5531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6597" y="4077072"/>
              <a:ext cx="2476500" cy="212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sp>
        <p:nvSpPr>
          <p:cNvPr id="55302" name="Pfeil nach unten 21"/>
          <p:cNvSpPr>
            <a:spLocks noChangeArrowheads="1"/>
          </p:cNvSpPr>
          <p:nvPr/>
        </p:nvSpPr>
        <p:spPr bwMode="auto">
          <a:xfrm rot="18929382" flipH="1">
            <a:off x="5564188" y="3387725"/>
            <a:ext cx="252412" cy="1701800"/>
          </a:xfrm>
          <a:prstGeom prst="downArrow">
            <a:avLst>
              <a:gd name="adj1" fmla="val 41009"/>
              <a:gd name="adj2" fmla="val 50004"/>
            </a:avLst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 b="0"/>
          </a:p>
        </p:txBody>
      </p:sp>
      <p:cxnSp>
        <p:nvCxnSpPr>
          <p:cNvPr id="55303" name="Gerade Verbindung mit Pfeil 24"/>
          <p:cNvCxnSpPr>
            <a:cxnSpLocks noChangeShapeType="1"/>
          </p:cNvCxnSpPr>
          <p:nvPr/>
        </p:nvCxnSpPr>
        <p:spPr bwMode="auto">
          <a:xfrm flipH="1" flipV="1">
            <a:off x="7451725" y="3465513"/>
            <a:ext cx="360363" cy="255587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304" name="Textfeld 31"/>
          <p:cNvSpPr txBox="1">
            <a:spLocks noChangeArrowheads="1"/>
          </p:cNvSpPr>
          <p:nvPr/>
        </p:nvSpPr>
        <p:spPr bwMode="auto">
          <a:xfrm>
            <a:off x="7754938" y="3546475"/>
            <a:ext cx="8302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0">
                <a:solidFill>
                  <a:srgbClr val="FF0000"/>
                </a:solidFill>
              </a:rPr>
              <a:t>Ø 14 mm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 b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4614862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Grilles à enroulement – record TUBONDA S et R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2365375"/>
            <a:ext cx="30575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Grilles à enroulement – record TUBONDA S et R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993062" cy="4608512"/>
          </a:xfrm>
        </p:spPr>
        <p:txBody>
          <a:bodyPr/>
          <a:lstStyle/>
          <a:p>
            <a:pPr eaLnBrk="1" hangingPunct="1"/>
            <a:r>
              <a:rPr lang="de-DE" altLang="de-DE" smtClean="0"/>
              <a:t>Caractéristiques techniques</a:t>
            </a:r>
          </a:p>
          <a:p>
            <a:pPr eaLnBrk="1" hangingPunct="1"/>
            <a:endParaRPr lang="de-DE" altLang="de-DE" smtClean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657225" y="2205038"/>
          <a:ext cx="7947025" cy="1690687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986756"/>
                <a:gridCol w="1986756"/>
                <a:gridCol w="1986756"/>
                <a:gridCol w="1986756"/>
              </a:tblGrid>
              <a:tr h="370585">
                <a:tc>
                  <a:txBody>
                    <a:bodyPr/>
                    <a:lstStyle/>
                    <a:p>
                      <a:pPr algn="l" rtl="0"/>
                      <a:r>
                        <a:rPr lang="fr" sz="1600" b="1" i="0" u="none" baseline="0" dirty="0"/>
                        <a:t>Motorisation</a:t>
                      </a:r>
                      <a:endParaRPr lang="fr" sz="1600" dirty="0"/>
                    </a:p>
                  </a:txBody>
                  <a:tcPr marL="91444" marR="91444" marT="45688" marB="45688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largeur maxi*</a:t>
                      </a:r>
                      <a:endParaRPr lang="fr" sz="1600" dirty="0"/>
                    </a:p>
                  </a:txBody>
                  <a:tcPr marL="91444" marR="91444" marT="45688" marB="45688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hauteur maxi*</a:t>
                      </a:r>
                      <a:endParaRPr lang="fr" sz="1600" dirty="0"/>
                    </a:p>
                  </a:txBody>
                  <a:tcPr marL="91444" marR="91444" marT="45688" marB="45688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surface maxi*</a:t>
                      </a:r>
                      <a:endParaRPr lang="fr" sz="1600" dirty="0"/>
                    </a:p>
                  </a:txBody>
                  <a:tcPr marL="91444" marR="91444" marT="45688" marB="45688"/>
                </a:tc>
              </a:tr>
              <a:tr h="370585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/>
                        <a:t>Moteur central</a:t>
                      </a:r>
                      <a:endParaRPr lang="fr" sz="1600" dirty="0"/>
                    </a:p>
                  </a:txBody>
                  <a:tcPr marL="91444" marR="91444"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6’000 mm</a:t>
                      </a:r>
                      <a:endParaRPr lang="de-DE" sz="1600" dirty="0"/>
                    </a:p>
                  </a:txBody>
                  <a:tcPr marL="91444" marR="91444"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4’000 mm</a:t>
                      </a:r>
                      <a:endParaRPr lang="de-DE" sz="1600" dirty="0"/>
                    </a:p>
                  </a:txBody>
                  <a:tcPr marL="91444" marR="91444"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21 m</a:t>
                      </a:r>
                      <a:r>
                        <a:rPr lang="de-CH" sz="1600" baseline="30000" dirty="0" smtClean="0"/>
                        <a:t>2</a:t>
                      </a:r>
                      <a:endParaRPr lang="de-DE" sz="1600" baseline="30000" dirty="0"/>
                    </a:p>
                  </a:txBody>
                  <a:tcPr marL="91444" marR="91444" marT="45688" marB="45688"/>
                </a:tc>
              </a:tr>
              <a:tr h="370585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/>
                        <a:t>Moteur tubulaire</a:t>
                      </a:r>
                      <a:endParaRPr lang="fr" sz="1600" dirty="0"/>
                    </a:p>
                  </a:txBody>
                  <a:tcPr marL="91444" marR="91444"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8’000 mm</a:t>
                      </a:r>
                      <a:endParaRPr lang="de-DE" sz="1600" dirty="0"/>
                    </a:p>
                  </a:txBody>
                  <a:tcPr marL="91444" marR="91444"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5’500 mm</a:t>
                      </a:r>
                      <a:endParaRPr lang="de-DE" sz="1600" dirty="0"/>
                    </a:p>
                  </a:txBody>
                  <a:tcPr marL="91444" marR="91444" marT="45688" marB="4568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40 m</a:t>
                      </a:r>
                      <a:r>
                        <a:rPr lang="de-CH" sz="1600" baseline="30000" dirty="0" smtClean="0"/>
                        <a:t>2</a:t>
                      </a:r>
                      <a:endParaRPr lang="de-DE" sz="1600" baseline="30000" dirty="0" smtClean="0"/>
                    </a:p>
                  </a:txBody>
                  <a:tcPr marL="91444" marR="91444" marT="45688" marB="45688"/>
                </a:tc>
              </a:tr>
              <a:tr h="578931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 dirty="0"/>
                        <a:t>Moteur </a:t>
                      </a:r>
                      <a:r>
                        <a:rPr lang="de-DE" sz="1600" b="0" i="0" u="none" baseline="0" dirty="0" smtClean="0"/>
                        <a:t>400 V</a:t>
                      </a:r>
                      <a:endParaRPr lang="fr" sz="1600" dirty="0"/>
                    </a:p>
                  </a:txBody>
                  <a:tcPr marL="91444" marR="91444"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8’000 mm (S)</a:t>
                      </a:r>
                    </a:p>
                    <a:p>
                      <a:pPr algn="ctr"/>
                      <a:r>
                        <a:rPr lang="de-CH" sz="1600" dirty="0" smtClean="0"/>
                        <a:t>11’000 mm (R)</a:t>
                      </a:r>
                      <a:endParaRPr lang="de-DE" sz="1600" dirty="0"/>
                    </a:p>
                  </a:txBody>
                  <a:tcPr marL="91444" marR="91444"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5’500 mm</a:t>
                      </a:r>
                      <a:endParaRPr lang="de-DE" sz="1600" dirty="0"/>
                    </a:p>
                  </a:txBody>
                  <a:tcPr marL="91444" marR="91444" marT="45688" marB="4568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55 m</a:t>
                      </a:r>
                      <a:r>
                        <a:rPr lang="de-CH" sz="1600" baseline="30000" dirty="0" smtClean="0"/>
                        <a:t>2</a:t>
                      </a:r>
                      <a:endParaRPr lang="de-DE" sz="1600" baseline="30000" dirty="0" smtClean="0"/>
                    </a:p>
                  </a:txBody>
                  <a:tcPr marL="91444" marR="91444" marT="45688" marB="45688"/>
                </a:tc>
              </a:tr>
            </a:tbl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1188" y="4652963"/>
            <a:ext cx="4897437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 kern="0" dirty="0"/>
              <a:t>Poids du tablier </a:t>
            </a:r>
            <a:r>
              <a:rPr lang="fr" b="0" kern="0" dirty="0" smtClean="0"/>
              <a:t>: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de-CH" altLang="de-DE" kern="0" dirty="0" err="1"/>
              <a:t>Tubonda</a:t>
            </a:r>
            <a:r>
              <a:rPr lang="de-CH" altLang="de-DE" kern="0" dirty="0"/>
              <a:t> S: 11 KG / </a:t>
            </a:r>
            <a:r>
              <a:rPr lang="de-CH" kern="0" dirty="0"/>
              <a:t>m</a:t>
            </a:r>
            <a:r>
              <a:rPr lang="de-CH" kern="0" baseline="30000" dirty="0"/>
              <a:t>2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de-CH" altLang="de-DE" kern="0" dirty="0" err="1"/>
              <a:t>Tubonda</a:t>
            </a:r>
            <a:r>
              <a:rPr lang="de-CH" altLang="de-DE" kern="0" dirty="0"/>
              <a:t> R: 13 KG / </a:t>
            </a:r>
            <a:r>
              <a:rPr lang="de-CH" kern="0" dirty="0"/>
              <a:t>m</a:t>
            </a:r>
            <a:r>
              <a:rPr lang="de-CH" kern="0" baseline="30000" dirty="0"/>
              <a:t>2</a:t>
            </a:r>
            <a:endParaRPr lang="de-CH" altLang="de-DE" kern="0" baseline="30000" dirty="0"/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kern="0" baseline="30000" dirty="0"/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kern="0" dirty="0"/>
          </a:p>
        </p:txBody>
      </p:sp>
      <p:sp>
        <p:nvSpPr>
          <p:cNvPr id="57373" name="Textfeld 8"/>
          <p:cNvSpPr txBox="1">
            <a:spLocks noChangeArrowheads="1"/>
          </p:cNvSpPr>
          <p:nvPr/>
        </p:nvSpPr>
        <p:spPr bwMode="auto">
          <a:xfrm>
            <a:off x="669925" y="3975100"/>
            <a:ext cx="793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de-DE" altLang="de-DE" sz="1200" b="0">
                <a:solidFill>
                  <a:srgbClr val="FF0000"/>
                </a:solidFill>
              </a:rPr>
              <a:t>* Attention ! Les dimensions indiquées incluent toujours les dimensions des coulisses et le diamètre des brides !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de-DE" altLang="de-DE" sz="1200" b="0">
                <a:solidFill>
                  <a:srgbClr val="FF0000"/>
                </a:solidFill>
              </a:rPr>
              <a:t>* Dimensions supérieures disponibles sur demande 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1700213"/>
            <a:ext cx="55118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837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record BITUBO 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Grilles à enroulement – record BITUBO AR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4824412" cy="4608512"/>
          </a:xfrm>
        </p:spPr>
        <p:txBody>
          <a:bodyPr/>
          <a:lstStyle/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Grille à enroulement automatique pour applications intérieures et extérieures Montée le plus souvent dans des vitrines ou des centres commerciaux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Le tablier est constitué de profilés d’acier avec bielles d’accouplement</a:t>
            </a:r>
            <a:br>
              <a:rPr lang="de-DE" altLang="de-DE" b="0" smtClean="0"/>
            </a:b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Matériau : acier Finition standard : galvanisé, couleurs RAL disponibles au choix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Très esthétique, silencieuse grâce aux sabots de nylon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Bonne visibilité dans le magasin et sécurité accrue</a:t>
            </a:r>
            <a:r>
              <a:rPr lang="de-DE" altLang="de-DE" smtClean="0"/>
              <a:t/>
            </a:r>
            <a:br>
              <a:rPr lang="de-DE" altLang="de-DE" smtClean="0"/>
            </a:br>
            <a:endParaRPr lang="de-DE" altLang="de-DE" smtClean="0"/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176463"/>
            <a:ext cx="2447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Grilles à enroulement – record BITUBO AR</a:t>
            </a:r>
          </a:p>
        </p:txBody>
      </p:sp>
      <p:sp>
        <p:nvSpPr>
          <p:cNvPr id="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4968875" cy="2376487"/>
          </a:xfrm>
        </p:spPr>
        <p:txBody>
          <a:bodyPr/>
          <a:lstStyle/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/>
              <a:t>Dimensions des mailles : 243 mm x 60 mm x 10 mm</a:t>
            </a:r>
          </a:p>
          <a:p>
            <a:pPr marL="0" indent="0" eaLnBrk="1" hangingPunct="1">
              <a:defRPr/>
            </a:pPr>
            <a:endParaRPr lang="fr" altLang="de-DE" b="0" dirty="0" smtClean="0"/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/>
              <a:t>Convient pour de grandes surfaces jusqu’à 80 m</a:t>
            </a:r>
            <a:r>
              <a:rPr lang="fr" b="0" baseline="30000"/>
              <a:t>2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/>
              <a:t>Idéale dans les locaux de différentes hauteurs et largeurs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fr"/>
              <a:t>Un seul modèle peut être utilisé 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fr"/>
              <a:t>Très esthétique</a:t>
            </a:r>
          </a:p>
          <a:p>
            <a:pPr marL="361950" lvl="1" indent="0" eaLnBrk="1" hangingPunct="1">
              <a:buFont typeface="Wingdings" pitchFamily="2" charset="2"/>
              <a:buNone/>
              <a:defRPr/>
            </a:pPr>
            <a:r>
              <a:rPr lang="fr"/>
              <a:t/>
            </a:r>
            <a:br>
              <a:rPr lang="fr"/>
            </a:br>
            <a:endParaRPr lang="fr" altLang="de-DE" dirty="0" smtClean="0"/>
          </a:p>
          <a:p>
            <a:pPr marL="0" indent="0" eaLnBrk="1" hangingPunct="1">
              <a:defRPr/>
            </a:pPr>
            <a:r>
              <a:rPr lang="fr"/>
              <a:t/>
            </a:r>
            <a:br>
              <a:rPr lang="fr"/>
            </a:br>
            <a:endParaRPr lang="fr" altLang="de-DE" dirty="0" smtClean="0"/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dirty="0" smtClean="0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700213"/>
            <a:ext cx="266382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60421" name="Gerade Verbindung 18"/>
          <p:cNvCxnSpPr>
            <a:cxnSpLocks noChangeShapeType="1"/>
          </p:cNvCxnSpPr>
          <p:nvPr/>
        </p:nvCxnSpPr>
        <p:spPr bwMode="auto">
          <a:xfrm>
            <a:off x="6756400" y="3676650"/>
            <a:ext cx="0" cy="104775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22" name="Gerade Verbindung 22"/>
          <p:cNvCxnSpPr>
            <a:cxnSpLocks noChangeShapeType="1"/>
          </p:cNvCxnSpPr>
          <p:nvPr/>
        </p:nvCxnSpPr>
        <p:spPr bwMode="auto">
          <a:xfrm>
            <a:off x="7650163" y="3643313"/>
            <a:ext cx="0" cy="1081087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423" name="Textfeld 24"/>
          <p:cNvSpPr txBox="1">
            <a:spLocks noChangeArrowheads="1"/>
          </p:cNvSpPr>
          <p:nvPr/>
        </p:nvSpPr>
        <p:spPr bwMode="auto">
          <a:xfrm>
            <a:off x="6800850" y="4286250"/>
            <a:ext cx="84931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0">
                <a:solidFill>
                  <a:srgbClr val="FF0000"/>
                </a:solidFill>
              </a:rPr>
              <a:t>243 mm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 b="0">
              <a:solidFill>
                <a:srgbClr val="FF0000"/>
              </a:solidFill>
            </a:endParaRPr>
          </a:p>
        </p:txBody>
      </p:sp>
      <p:cxnSp>
        <p:nvCxnSpPr>
          <p:cNvPr id="60424" name="Gerade Verbindung mit Pfeil 8"/>
          <p:cNvCxnSpPr>
            <a:cxnSpLocks noChangeShapeType="1"/>
          </p:cNvCxnSpPr>
          <p:nvPr/>
        </p:nvCxnSpPr>
        <p:spPr bwMode="auto">
          <a:xfrm>
            <a:off x="6756400" y="4581525"/>
            <a:ext cx="893763" cy="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25" name="Gerade Verbindung 25"/>
          <p:cNvCxnSpPr>
            <a:cxnSpLocks noChangeShapeType="1"/>
          </p:cNvCxnSpPr>
          <p:nvPr/>
        </p:nvCxnSpPr>
        <p:spPr bwMode="auto">
          <a:xfrm flipH="1">
            <a:off x="5724525" y="3357563"/>
            <a:ext cx="360363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26" name="Gerade Verbindung 29"/>
          <p:cNvCxnSpPr>
            <a:cxnSpLocks noChangeShapeType="1"/>
          </p:cNvCxnSpPr>
          <p:nvPr/>
        </p:nvCxnSpPr>
        <p:spPr bwMode="auto">
          <a:xfrm flipH="1">
            <a:off x="5724525" y="3697288"/>
            <a:ext cx="360363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27" name="Gerade Verbindung mit Pfeil 13"/>
          <p:cNvCxnSpPr>
            <a:cxnSpLocks noChangeShapeType="1"/>
          </p:cNvCxnSpPr>
          <p:nvPr/>
        </p:nvCxnSpPr>
        <p:spPr bwMode="auto">
          <a:xfrm>
            <a:off x="5832475" y="2997200"/>
            <a:ext cx="0" cy="360363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28" name="Gerade Verbindung mit Pfeil 33"/>
          <p:cNvCxnSpPr>
            <a:cxnSpLocks noChangeShapeType="1"/>
          </p:cNvCxnSpPr>
          <p:nvPr/>
        </p:nvCxnSpPr>
        <p:spPr bwMode="auto">
          <a:xfrm flipH="1" flipV="1">
            <a:off x="5826125" y="3697288"/>
            <a:ext cx="6350" cy="379412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29" name="Gerade Verbindung 57343"/>
          <p:cNvCxnSpPr>
            <a:cxnSpLocks noChangeShapeType="1"/>
          </p:cNvCxnSpPr>
          <p:nvPr/>
        </p:nvCxnSpPr>
        <p:spPr bwMode="auto">
          <a:xfrm>
            <a:off x="5826125" y="3357563"/>
            <a:ext cx="0" cy="339725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430" name="Textfeld 41"/>
          <p:cNvSpPr txBox="1">
            <a:spLocks noChangeArrowheads="1"/>
          </p:cNvSpPr>
          <p:nvPr/>
        </p:nvSpPr>
        <p:spPr bwMode="auto">
          <a:xfrm rot="-5400000">
            <a:off x="5213350" y="3354388"/>
            <a:ext cx="7715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0">
                <a:solidFill>
                  <a:srgbClr val="FF0000"/>
                </a:solidFill>
              </a:rPr>
              <a:t>60 mm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 b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Grilles à enroulement – record BITUBO AR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993062" cy="4608512"/>
          </a:xfrm>
        </p:spPr>
        <p:txBody>
          <a:bodyPr/>
          <a:lstStyle/>
          <a:p>
            <a:pPr eaLnBrk="1" hangingPunct="1"/>
            <a:r>
              <a:rPr lang="de-DE" altLang="de-DE" smtClean="0"/>
              <a:t>Caractéristiques techniques</a:t>
            </a:r>
          </a:p>
          <a:p>
            <a:pPr eaLnBrk="1" hangingPunct="1"/>
            <a:endParaRPr lang="de-DE" altLang="de-DE" smtClean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657225" y="2205038"/>
          <a:ext cx="7947025" cy="148272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986756"/>
                <a:gridCol w="1986756"/>
                <a:gridCol w="1986756"/>
                <a:gridCol w="1986756"/>
              </a:tblGrid>
              <a:tr h="370681">
                <a:tc>
                  <a:txBody>
                    <a:bodyPr/>
                    <a:lstStyle/>
                    <a:p>
                      <a:pPr algn="l" rtl="0"/>
                      <a:r>
                        <a:rPr lang="fr" sz="1600" b="1" i="0" u="none" baseline="0" dirty="0"/>
                        <a:t>Motorisation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Largeur maxi*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Hauteur maxi*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600" b="1" i="0" u="none" baseline="0"/>
                        <a:t>Surface maxi*</a:t>
                      </a:r>
                      <a:endParaRPr lang="fr" sz="1600" dirty="0"/>
                    </a:p>
                  </a:txBody>
                  <a:tcPr marL="91444" marR="91444"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/>
                        <a:t>Moteur central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6’000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4’000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25 m</a:t>
                      </a:r>
                      <a:r>
                        <a:rPr lang="de-CH" sz="1600" baseline="30000" dirty="0" smtClean="0"/>
                        <a:t>2</a:t>
                      </a:r>
                      <a:endParaRPr lang="de-DE" sz="1600" baseline="30000" dirty="0"/>
                    </a:p>
                  </a:txBody>
                  <a:tcPr marL="91444" marR="91444"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/>
                        <a:t>Moteur tubulaire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8’000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5’500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40 m</a:t>
                      </a:r>
                      <a:r>
                        <a:rPr lang="de-CH" sz="1600" baseline="30000" dirty="0" smtClean="0"/>
                        <a:t>2</a:t>
                      </a:r>
                      <a:endParaRPr lang="de-DE" sz="1600" baseline="30000" dirty="0" smtClean="0"/>
                    </a:p>
                  </a:txBody>
                  <a:tcPr marL="91444" marR="91444"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l" rtl="0"/>
                      <a:r>
                        <a:rPr lang="fr" sz="1600" b="0" i="0" u="none" baseline="0" dirty="0"/>
                        <a:t>Moteur </a:t>
                      </a:r>
                      <a:r>
                        <a:rPr lang="de-DE" sz="1600" b="0" i="0" u="none" baseline="0" dirty="0" smtClean="0"/>
                        <a:t>400 V</a:t>
                      </a:r>
                      <a:endParaRPr lang="fr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13’000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smtClean="0"/>
                        <a:t>10’000 mm</a:t>
                      </a:r>
                      <a:endParaRPr lang="de-DE" sz="1600" dirty="0"/>
                    </a:p>
                  </a:txBody>
                  <a:tcPr marL="91444" marR="91444" marT="45700" marB="457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 smtClean="0"/>
                        <a:t>80 m</a:t>
                      </a:r>
                      <a:r>
                        <a:rPr lang="de-CH" sz="1600" baseline="30000" dirty="0" smtClean="0"/>
                        <a:t>2</a:t>
                      </a:r>
                      <a:endParaRPr lang="de-DE" sz="1600" baseline="30000" dirty="0" smtClean="0"/>
                    </a:p>
                  </a:txBody>
                  <a:tcPr marL="91444" marR="91444" marT="45700" marB="45700"/>
                </a:tc>
              </a:tr>
            </a:tbl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1188" y="4292600"/>
            <a:ext cx="4897437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 kern="0"/>
              <a:t>Poids du tablier : 12 kg/m</a:t>
            </a:r>
            <a:r>
              <a:rPr lang="fr" b="0" kern="0" baseline="30000"/>
              <a:t>2</a:t>
            </a:r>
            <a:endParaRPr lang="fr" altLang="de-DE" b="0" kern="0" baseline="30000" dirty="0"/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kern="0" dirty="0"/>
          </a:p>
        </p:txBody>
      </p:sp>
      <p:sp>
        <p:nvSpPr>
          <p:cNvPr id="61469" name="Textfeld 8"/>
          <p:cNvSpPr txBox="1">
            <a:spLocks noChangeArrowheads="1"/>
          </p:cNvSpPr>
          <p:nvPr/>
        </p:nvSpPr>
        <p:spPr bwMode="auto">
          <a:xfrm>
            <a:off x="669925" y="3759200"/>
            <a:ext cx="793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de-DE" altLang="de-DE" sz="1200" b="0">
                <a:solidFill>
                  <a:srgbClr val="FF0000"/>
                </a:solidFill>
              </a:rPr>
              <a:t>* Attention ! Les dimensions indiquées incluent toujours les dimensions des coulisses et le diamètre des brides !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de-DE" altLang="de-DE" sz="1200" b="0">
                <a:solidFill>
                  <a:srgbClr val="FF0000"/>
                </a:solidFill>
              </a:rPr>
              <a:t>* Dimensions supérieures disponibles sur demande 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La lame finale – pour tous les rideaux, grilles et portes souples</a:t>
            </a:r>
          </a:p>
        </p:txBody>
      </p:sp>
      <p:sp>
        <p:nvSpPr>
          <p:cNvPr id="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4968875" cy="4392612"/>
          </a:xfrm>
        </p:spPr>
        <p:txBody>
          <a:bodyPr/>
          <a:lstStyle/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/>
              <a:t>La lame finale est identique pour tous les rideaux, grilles et portes souples </a:t>
            </a:r>
            <a:endParaRPr lang="fr" altLang="de-DE" b="0" dirty="0" smtClean="0"/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/>
              <a:t>Lame en acier de 2 mm d’épaisseur, finition standard galvanisée Finition RAL disponible au choix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b="0"/>
              <a:t>Le profilé est préparé en standard pour :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fr"/>
              <a:t>cylindre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fr"/>
              <a:t>poignée</a:t>
            </a:r>
          </a:p>
          <a:p>
            <a:pPr marL="647700" lvl="1" indent="-285750" eaLnBrk="1" hangingPunct="1">
              <a:buFont typeface="Arial" charset="0"/>
              <a:buChar char="•"/>
              <a:defRPr/>
            </a:pPr>
            <a:r>
              <a:rPr lang="fr"/>
              <a:t>arrêt mécanique</a:t>
            </a:r>
            <a:br>
              <a:rPr lang="fr"/>
            </a:br>
            <a:endParaRPr lang="fr" altLang="de-DE" dirty="0" smtClean="0"/>
          </a:p>
          <a:p>
            <a:pPr marL="0" indent="0" eaLnBrk="1" hangingPunct="1">
              <a:defRPr/>
            </a:pPr>
            <a:r>
              <a:rPr lang="fr"/>
              <a:t/>
            </a:r>
            <a:br>
              <a:rPr lang="fr"/>
            </a:br>
            <a:endParaRPr lang="fr" altLang="de-DE" dirty="0" smtClean="0"/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fr" altLang="de-DE" b="0" dirty="0" smtClean="0"/>
          </a:p>
        </p:txBody>
      </p:sp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2060575"/>
            <a:ext cx="31051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2469" name="Ellipse 15"/>
          <p:cNvSpPr>
            <a:spLocks noChangeArrowheads="1"/>
          </p:cNvSpPr>
          <p:nvPr/>
        </p:nvSpPr>
        <p:spPr bwMode="auto">
          <a:xfrm>
            <a:off x="5724525" y="2781300"/>
            <a:ext cx="719138" cy="6572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 b="0"/>
          </a:p>
        </p:txBody>
      </p:sp>
      <p:sp>
        <p:nvSpPr>
          <p:cNvPr id="62470" name="Ellipse 16"/>
          <p:cNvSpPr>
            <a:spLocks noChangeArrowheads="1"/>
          </p:cNvSpPr>
          <p:nvPr/>
        </p:nvSpPr>
        <p:spPr bwMode="auto">
          <a:xfrm>
            <a:off x="7956550" y="2933700"/>
            <a:ext cx="719138" cy="6572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 b="0"/>
          </a:p>
        </p:txBody>
      </p:sp>
      <p:cxnSp>
        <p:nvCxnSpPr>
          <p:cNvPr id="62471" name="Gerade Verbindung mit Pfeil 2"/>
          <p:cNvCxnSpPr>
            <a:cxnSpLocks noChangeShapeType="1"/>
          </p:cNvCxnSpPr>
          <p:nvPr/>
        </p:nvCxnSpPr>
        <p:spPr bwMode="auto">
          <a:xfrm flipH="1" flipV="1">
            <a:off x="6443663" y="3590925"/>
            <a:ext cx="215900" cy="63023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43013" y="2530475"/>
            <a:ext cx="6726237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6225" indent="-276225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tabLst>
                <a:tab pos="5738813" algn="l"/>
              </a:tabLst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Grilles à enroulement : Principe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>
                <a:solidFill>
                  <a:srgbClr val="777777"/>
                </a:solidFill>
              </a:rPr>
              <a:t>Motorisations disponibles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Les différentes coulisses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Rideaux, grilles et portes souples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Commande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Options</a:t>
            </a:r>
          </a:p>
          <a:p>
            <a:pPr lvl="1"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endParaRPr lang="de-DE" altLang="de-DE" sz="1800" b="1">
              <a:solidFill>
                <a:srgbClr val="777777"/>
              </a:solidFill>
            </a:endParaRPr>
          </a:p>
        </p:txBody>
      </p:sp>
      <p:sp>
        <p:nvSpPr>
          <p:cNvPr id="8195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071563" y="1643063"/>
            <a:ext cx="71437" cy="374650"/>
          </a:xfrm>
          <a:prstGeom prst="rect">
            <a:avLst/>
          </a:prstGeom>
          <a:solidFill>
            <a:srgbClr val="C0C0C0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b="0"/>
          </a:p>
        </p:txBody>
      </p:sp>
      <p:sp>
        <p:nvSpPr>
          <p:cNvPr id="819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42988" y="2906713"/>
            <a:ext cx="6224587" cy="450850"/>
          </a:xfrm>
          <a:prstGeom prst="rect">
            <a:avLst/>
          </a:prstGeom>
          <a:noFill/>
          <a:ln w="2857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b="0"/>
          </a:p>
        </p:txBody>
      </p:sp>
      <p:sp>
        <p:nvSpPr>
          <p:cNvPr id="8197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243013" y="1111250"/>
            <a:ext cx="779303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3050" indent="-2730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Arial Narrow" pitchFamily="34" charset="0"/>
              <a:buNone/>
            </a:pPr>
            <a:r>
              <a:rPr lang="de-DE" altLang="de-DE" sz="3200" b="0">
                <a:solidFill>
                  <a:srgbClr val="777777"/>
                </a:solidFill>
              </a:rPr>
              <a:t>Agenda de la formation « record GATES » - première partie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43013" y="2530475"/>
            <a:ext cx="6726237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6225" indent="-276225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tabLst>
                <a:tab pos="5738813" algn="l"/>
              </a:tabLst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Grilles à enroulement : Principe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Motorisations disponibles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Les différentes coulisses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Rideaux, grilles et portes souples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>
                <a:solidFill>
                  <a:srgbClr val="777777"/>
                </a:solidFill>
              </a:rPr>
              <a:t>Commande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Options</a:t>
            </a:r>
          </a:p>
          <a:p>
            <a:pPr lvl="1"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endParaRPr lang="de-DE" altLang="de-DE" sz="1800" b="1">
              <a:solidFill>
                <a:srgbClr val="777777"/>
              </a:solidFill>
            </a:endParaRPr>
          </a:p>
        </p:txBody>
      </p:sp>
      <p:sp>
        <p:nvSpPr>
          <p:cNvPr id="63491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071563" y="1643063"/>
            <a:ext cx="71437" cy="374650"/>
          </a:xfrm>
          <a:prstGeom prst="rect">
            <a:avLst/>
          </a:prstGeom>
          <a:solidFill>
            <a:srgbClr val="C0C0C0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b="0"/>
          </a:p>
        </p:txBody>
      </p:sp>
      <p:sp>
        <p:nvSpPr>
          <p:cNvPr id="63492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42988" y="4321175"/>
            <a:ext cx="6224587" cy="450850"/>
          </a:xfrm>
          <a:prstGeom prst="rect">
            <a:avLst/>
          </a:prstGeom>
          <a:noFill/>
          <a:ln w="2857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b="0"/>
          </a:p>
        </p:txBody>
      </p:sp>
      <p:sp>
        <p:nvSpPr>
          <p:cNvPr id="63493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243013" y="939800"/>
            <a:ext cx="76501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3050" indent="-2730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Arial Narrow" pitchFamily="34" charset="0"/>
              <a:buNone/>
            </a:pPr>
            <a:r>
              <a:rPr lang="de-DE" altLang="de-DE" sz="3200" b="0">
                <a:solidFill>
                  <a:srgbClr val="777777"/>
                </a:solidFill>
              </a:rPr>
              <a:t>Agenda de la formation « record GATES » - première partie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Commande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700213"/>
            <a:ext cx="4824412" cy="4608512"/>
          </a:xfrm>
        </p:spPr>
        <p:txBody>
          <a:bodyPr/>
          <a:lstStyle/>
          <a:p>
            <a:pPr marL="342900" indent="-342900" eaLnBrk="1" hangingPunct="1">
              <a:buFont typeface="Arial" charset="0"/>
              <a:buAutoNum type="arabicPeriod"/>
            </a:pPr>
            <a:r>
              <a:rPr lang="de-DE" altLang="de-DE" b="0" smtClean="0"/>
              <a:t>Interrupteur OUVERT/FERMÉ à l’intérieur (généralement dans le magasin)</a:t>
            </a:r>
          </a:p>
          <a:p>
            <a:pPr marL="342900" indent="-342900" eaLnBrk="1" hangingPunct="1">
              <a:buFont typeface="Arial" charset="0"/>
              <a:buAutoNum type="arabicPeriod"/>
            </a:pPr>
            <a:endParaRPr lang="de-DE" altLang="de-DE" b="0" smtClean="0"/>
          </a:p>
          <a:p>
            <a:pPr marL="342900" indent="-342900" eaLnBrk="1" hangingPunct="1">
              <a:buFont typeface="Arial" charset="0"/>
              <a:buAutoNum type="arabicPeriod"/>
            </a:pPr>
            <a:r>
              <a:rPr lang="de-DE" altLang="de-DE" b="0" smtClean="0"/>
              <a:t>Interrupteur à clé UP ou AP</a:t>
            </a:r>
          </a:p>
          <a:p>
            <a:pPr marL="342900" indent="-342900" eaLnBrk="1" hangingPunct="1">
              <a:buFont typeface="Arial" charset="0"/>
              <a:buAutoNum type="arabicPeriod"/>
            </a:pPr>
            <a:endParaRPr lang="de-DE" altLang="de-DE" b="0" smtClean="0"/>
          </a:p>
          <a:p>
            <a:pPr marL="342900" indent="-342900" eaLnBrk="1" hangingPunct="1">
              <a:buFont typeface="Arial" charset="0"/>
              <a:buAutoNum type="arabicPeriod"/>
            </a:pPr>
            <a:r>
              <a:rPr lang="de-DE" altLang="de-DE" b="0" smtClean="0"/>
              <a:t>Interrupteur à clé avec déverrouillage de secours</a:t>
            </a:r>
          </a:p>
          <a:p>
            <a:pPr marL="342900" indent="-342900" eaLnBrk="1" hangingPunct="1">
              <a:buFont typeface="Arial" charset="0"/>
              <a:buAutoNum type="arabicPeriod"/>
            </a:pPr>
            <a:endParaRPr lang="de-DE" altLang="de-DE" b="0" smtClean="0"/>
          </a:p>
          <a:p>
            <a:pPr marL="342900" indent="-342900" eaLnBrk="1" hangingPunct="1">
              <a:buFont typeface="Arial" charset="0"/>
              <a:buAutoNum type="arabicPeriod"/>
            </a:pPr>
            <a:r>
              <a:rPr lang="de-DE" altLang="de-DE" b="0" smtClean="0"/>
              <a:t>Bouton-poussoir industriel</a:t>
            </a:r>
          </a:p>
          <a:p>
            <a:pPr marL="342900" indent="-342900" eaLnBrk="1" hangingPunct="1">
              <a:buFont typeface="Arial" charset="0"/>
              <a:buAutoNum type="arabicPeriod"/>
            </a:pPr>
            <a:endParaRPr lang="de-DE" altLang="de-DE" b="0" smtClean="0"/>
          </a:p>
          <a:p>
            <a:pPr marL="342900" indent="-342900" eaLnBrk="1" hangingPunct="1">
              <a:buFont typeface="Arial" charset="0"/>
              <a:buAutoNum type="arabicPeriod"/>
            </a:pPr>
            <a:r>
              <a:rPr lang="de-DE" altLang="de-DE" b="0" smtClean="0"/>
              <a:t>Radiocommande</a:t>
            </a:r>
          </a:p>
          <a:p>
            <a:pPr marL="342900" indent="-342900" eaLnBrk="1" hangingPunct="1">
              <a:buFont typeface="Arial" charset="0"/>
              <a:buAutoNum type="arabicPeriod"/>
            </a:pPr>
            <a:endParaRPr lang="de-DE" altLang="de-DE" b="0" smtClean="0"/>
          </a:p>
          <a:p>
            <a:pPr marL="342900" indent="-342900" eaLnBrk="1" hangingPunct="1">
              <a:buFont typeface="Arial" charset="0"/>
              <a:buAutoNum type="arabicPeriod"/>
            </a:pPr>
            <a:r>
              <a:rPr lang="de-DE" altLang="de-DE" b="0" smtClean="0"/>
              <a:t>Interrupteur à clé radiocommandé AP/UP (radio record)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665288"/>
            <a:ext cx="14414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711325"/>
            <a:ext cx="11557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45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3141663"/>
            <a:ext cx="1150937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45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3141663"/>
            <a:ext cx="14636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4520" name="Textfeld 1"/>
          <p:cNvSpPr txBox="1">
            <a:spLocks noChangeArrowheads="1"/>
          </p:cNvSpPr>
          <p:nvPr/>
        </p:nvSpPr>
        <p:spPr bwMode="auto">
          <a:xfrm>
            <a:off x="6808788" y="2617788"/>
            <a:ext cx="2841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4521" name="Textfeld 8"/>
          <p:cNvSpPr txBox="1">
            <a:spLocks noChangeArrowheads="1"/>
          </p:cNvSpPr>
          <p:nvPr/>
        </p:nvSpPr>
        <p:spPr bwMode="auto">
          <a:xfrm>
            <a:off x="8396288" y="2617788"/>
            <a:ext cx="2841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4522" name="Textfeld 9"/>
          <p:cNvSpPr txBox="1">
            <a:spLocks noChangeArrowheads="1"/>
          </p:cNvSpPr>
          <p:nvPr/>
        </p:nvSpPr>
        <p:spPr bwMode="auto">
          <a:xfrm>
            <a:off x="6880225" y="4221163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4523" name="Textfeld 10"/>
          <p:cNvSpPr txBox="1">
            <a:spLocks noChangeArrowheads="1"/>
          </p:cNvSpPr>
          <p:nvPr/>
        </p:nvSpPr>
        <p:spPr bwMode="auto">
          <a:xfrm>
            <a:off x="8464550" y="4149725"/>
            <a:ext cx="2841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645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87900"/>
            <a:ext cx="1468438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4525" name="Textfeld 12"/>
          <p:cNvSpPr txBox="1">
            <a:spLocks noChangeArrowheads="1"/>
          </p:cNvSpPr>
          <p:nvPr/>
        </p:nvSpPr>
        <p:spPr bwMode="auto">
          <a:xfrm>
            <a:off x="6894513" y="5805488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6452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816475"/>
            <a:ext cx="126365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4527" name="Textfeld 14"/>
          <p:cNvSpPr txBox="1">
            <a:spLocks noChangeArrowheads="1"/>
          </p:cNvSpPr>
          <p:nvPr/>
        </p:nvSpPr>
        <p:spPr bwMode="auto">
          <a:xfrm>
            <a:off x="8535988" y="5784850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43013" y="2530475"/>
            <a:ext cx="6726237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6225" indent="-276225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tabLst>
                <a:tab pos="5738813" algn="l"/>
              </a:tabLst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Grilles à enroulement : Principe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Motorisations disponibles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Les différentes coulisses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Rideaux, grilles et portes souples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Commande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>
                <a:solidFill>
                  <a:srgbClr val="777777"/>
                </a:solidFill>
              </a:rPr>
              <a:t>Options</a:t>
            </a:r>
          </a:p>
          <a:p>
            <a:pPr lvl="1"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endParaRPr lang="de-DE" altLang="de-DE" sz="1800" b="1">
              <a:solidFill>
                <a:srgbClr val="777777"/>
              </a:solidFill>
            </a:endParaRPr>
          </a:p>
        </p:txBody>
      </p:sp>
      <p:sp>
        <p:nvSpPr>
          <p:cNvPr id="65539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071563" y="1643063"/>
            <a:ext cx="71437" cy="374650"/>
          </a:xfrm>
          <a:prstGeom prst="rect">
            <a:avLst/>
          </a:prstGeom>
          <a:solidFill>
            <a:srgbClr val="C0C0C0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b="0"/>
          </a:p>
        </p:txBody>
      </p:sp>
      <p:sp>
        <p:nvSpPr>
          <p:cNvPr id="65540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42988" y="4778375"/>
            <a:ext cx="6224587" cy="450850"/>
          </a:xfrm>
          <a:prstGeom prst="rect">
            <a:avLst/>
          </a:prstGeom>
          <a:noFill/>
          <a:ln w="2857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b="0"/>
          </a:p>
        </p:txBody>
      </p:sp>
      <p:sp>
        <p:nvSpPr>
          <p:cNvPr id="65541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243013" y="1143000"/>
            <a:ext cx="76501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3050" indent="-2730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Arial Narrow" pitchFamily="34" charset="0"/>
              <a:buNone/>
            </a:pPr>
            <a:r>
              <a:rPr lang="de-DE" altLang="de-DE" sz="3200" b="0">
                <a:solidFill>
                  <a:srgbClr val="777777"/>
                </a:solidFill>
              </a:rPr>
              <a:t>Agenda de la formation « record GATES » - première partie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Standard pour export – sabots en nylon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1188" y="1700213"/>
            <a:ext cx="45370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Meilleur guidage du rideau dans la coulisse (une lame sur 2 est équipée d’un sabot en nylon)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Moins de déplacements latéraux – le guidage du rideau est plus stable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Atténuation du bruit à l’ouverture et à la fermeture du rideau</a:t>
            </a:r>
            <a:endParaRPr lang="fr" altLang="de-DE" sz="1500" b="0" kern="0" dirty="0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844675"/>
            <a:ext cx="2160587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Standard pour export – joint sur coulisse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1188" y="1700213"/>
            <a:ext cx="45370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Le joint sur la coulisse permet d’atténuer le bruit lors de l’ouverture et de la fermeture du rideau / de la grille à enroulement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Le joint est toujours monté sur 1 côté (frontal) de la coulisse (exception EUROLOOK – toujours 2 joints)</a:t>
            </a:r>
            <a:endParaRPr lang="fr" altLang="de-DE" sz="1500" b="0" kern="0" dirty="0"/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1916113"/>
            <a:ext cx="205898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Standard pour export – Joint sous lame finale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1188" y="1700213"/>
            <a:ext cx="45370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Ce joint atténue le bruit lors de la fermeture d’un rideau/grille à enroulement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Toujours monté sur la lame finale</a:t>
            </a:r>
            <a:endParaRPr lang="fr" altLang="de-DE" sz="1500" b="0" kern="0" dirty="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060575"/>
            <a:ext cx="2590800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Options – habillages sur entraînement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1188" y="1700213"/>
            <a:ext cx="45370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defRPr/>
            </a:pPr>
            <a:endParaRPr lang="fr" altLang="de-DE" sz="1500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Habillage en aluminium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Disponible dans les couleurs suivantes :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kern="0">
                <a:cs typeface="+mn-cs"/>
              </a:rPr>
              <a:t>pré-peint 9010 (blanc) ou 7016 (gris)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kern="0">
                <a:cs typeface="+mn-cs"/>
              </a:rPr>
              <a:t>incolore anodisé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kern="0">
                <a:cs typeface="+mn-cs"/>
              </a:rPr>
              <a:t>aluminium brut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kern="0">
                <a:cs typeface="+mn-cs"/>
              </a:rPr>
              <a:t>couleur RAL au choix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kern="0" dirty="0" smtClean="0">
              <a:cs typeface="+mn-cs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Disponible uniquement avec moteurs montés au centre et moteurs tubulaires</a:t>
            </a:r>
            <a:endParaRPr lang="fr" altLang="de-DE" sz="1500" b="0" kern="0" dirty="0" smtClean="0"/>
          </a:p>
          <a:p>
            <a:pPr marL="0" indent="0" eaLnBrk="1" hangingPunct="1">
              <a:defRPr/>
            </a:pPr>
            <a:endParaRPr lang="fr" altLang="de-DE" sz="1500" b="0" kern="0" dirty="0" smtClean="0"/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fr" sz="1500" b="0" kern="0"/>
              <a:t>Longueur maximale de 6 000 mm</a:t>
            </a:r>
            <a:endParaRPr lang="fr" altLang="de-DE" sz="1500" b="0" kern="0" dirty="0"/>
          </a:p>
        </p:txBody>
      </p:sp>
      <p:grpSp>
        <p:nvGrpSpPr>
          <p:cNvPr id="69636" name="Group 6"/>
          <p:cNvGrpSpPr>
            <a:grpSpLocks/>
          </p:cNvGrpSpPr>
          <p:nvPr/>
        </p:nvGrpSpPr>
        <p:grpSpPr bwMode="auto">
          <a:xfrm>
            <a:off x="5040313" y="2071688"/>
            <a:ext cx="3924300" cy="3086100"/>
            <a:chOff x="878" y="2318"/>
            <a:chExt cx="7200" cy="5507"/>
          </a:xfrm>
        </p:grpSpPr>
        <p:pic>
          <p:nvPicPr>
            <p:cNvPr id="69637" name="Picture 7"/>
            <p:cNvPicPr>
              <a:picLocks noChangeAspect="1" noChangeArrowheads="1"/>
            </p:cNvPicPr>
            <p:nvPr/>
          </p:nvPicPr>
          <p:blipFill>
            <a:blip r:embed="rId2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" y="2318"/>
              <a:ext cx="7200" cy="5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8" name="Line 8"/>
            <p:cNvSpPr>
              <a:spLocks noChangeShapeType="1"/>
            </p:cNvSpPr>
            <p:nvPr/>
          </p:nvSpPr>
          <p:spPr bwMode="auto">
            <a:xfrm>
              <a:off x="1418" y="4478"/>
              <a:ext cx="0" cy="7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639" name="Line 9"/>
            <p:cNvSpPr>
              <a:spLocks noChangeShapeType="1"/>
            </p:cNvSpPr>
            <p:nvPr/>
          </p:nvSpPr>
          <p:spPr bwMode="auto">
            <a:xfrm>
              <a:off x="2138" y="4118"/>
              <a:ext cx="0" cy="9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640" name="Line 10"/>
            <p:cNvSpPr>
              <a:spLocks noChangeShapeType="1"/>
            </p:cNvSpPr>
            <p:nvPr/>
          </p:nvSpPr>
          <p:spPr bwMode="auto">
            <a:xfrm>
              <a:off x="3218" y="5198"/>
              <a:ext cx="0" cy="7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641" name="Line 11"/>
            <p:cNvSpPr>
              <a:spLocks noChangeShapeType="1"/>
            </p:cNvSpPr>
            <p:nvPr/>
          </p:nvSpPr>
          <p:spPr bwMode="auto">
            <a:xfrm>
              <a:off x="6818" y="6638"/>
              <a:ext cx="0" cy="7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642" name="Line 12"/>
            <p:cNvSpPr>
              <a:spLocks noChangeShapeType="1"/>
            </p:cNvSpPr>
            <p:nvPr/>
          </p:nvSpPr>
          <p:spPr bwMode="auto">
            <a:xfrm>
              <a:off x="3938" y="4838"/>
              <a:ext cx="0" cy="9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643" name="Line 13"/>
            <p:cNvSpPr>
              <a:spLocks noChangeShapeType="1"/>
            </p:cNvSpPr>
            <p:nvPr/>
          </p:nvSpPr>
          <p:spPr bwMode="auto">
            <a:xfrm>
              <a:off x="5018" y="5918"/>
              <a:ext cx="0" cy="7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644" name="Line 14"/>
            <p:cNvSpPr>
              <a:spLocks noChangeShapeType="1"/>
            </p:cNvSpPr>
            <p:nvPr/>
          </p:nvSpPr>
          <p:spPr bwMode="auto">
            <a:xfrm>
              <a:off x="5738" y="5558"/>
              <a:ext cx="0" cy="9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645" name="Line 15"/>
            <p:cNvSpPr>
              <a:spLocks noChangeShapeType="1"/>
            </p:cNvSpPr>
            <p:nvPr/>
          </p:nvSpPr>
          <p:spPr bwMode="auto">
            <a:xfrm>
              <a:off x="7538" y="6328"/>
              <a:ext cx="0" cy="9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Option – crochets anti-tempête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1188" y="1700213"/>
            <a:ext cx="45370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Les crochets anti-tempête sont utilisés sur les rideaux de surface importante ou exposés à des vents forts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Empêchent que le rideau ne soit arraché des coulisses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Minimisent le déplacement latéral du rideau dans la coulisse  </a:t>
            </a:r>
            <a:endParaRPr lang="fr" altLang="de-DE" sz="1500" b="0" kern="0" dirty="0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060575"/>
            <a:ext cx="258921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Options – Lame finale renforcée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1188" y="1700213"/>
            <a:ext cx="45370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Le renfort est monté sur la face arrière de la lame finale </a:t>
            </a:r>
            <a:endParaRPr lang="fr" altLang="de-DE" sz="1500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Améliore la sécurité anti-effraction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/>
          </a:p>
        </p:txBody>
      </p:sp>
      <p:pic>
        <p:nvPicPr>
          <p:cNvPr id="7168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982913"/>
            <a:ext cx="37242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685" name="Picture 2" descr="F:\Export ISEA\5-Technische Unterlagen\2-Technische Daten Rollgitter\IMG_18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4" r="17149" b="46097"/>
          <a:stretch>
            <a:fillRect/>
          </a:stretch>
        </p:blipFill>
        <p:spPr bwMode="auto">
          <a:xfrm>
            <a:off x="2124075" y="3141663"/>
            <a:ext cx="1963738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Ellipse 7"/>
          <p:cNvSpPr>
            <a:spLocks noChangeArrowheads="1"/>
          </p:cNvSpPr>
          <p:nvPr/>
        </p:nvSpPr>
        <p:spPr bwMode="auto">
          <a:xfrm>
            <a:off x="2195513" y="4724400"/>
            <a:ext cx="1892300" cy="1325563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Option – joint à brosse sur linteau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1188" y="1700213"/>
            <a:ext cx="45370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Joint apparent sur le linteau (pour cacher la face inférieure de l’entraînement)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Débarrasse les lames des rideaux des grosses salissures à l’ouverture et à la fermeture</a:t>
            </a:r>
            <a:endParaRPr lang="fr" altLang="de-DE" sz="1500" b="0" kern="0" dirty="0"/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916113"/>
            <a:ext cx="2520950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Motorisations disponibles – entraînement central (moteur monté au centre)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993062" cy="4608512"/>
          </a:xfrm>
        </p:spPr>
        <p:txBody>
          <a:bodyPr/>
          <a:lstStyle/>
          <a:p>
            <a:pPr eaLnBrk="1" hangingPunct="1">
              <a:defRPr/>
            </a:pPr>
            <a:endParaRPr lang="fr" altLang="de-DE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Monté au centre de l’axe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Moteur 220 V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Entraînement de la grille (tablier) par douilles de ressorts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Frein de sécurité dans les douilles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Déverrouillage manuel avec HEI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1557338"/>
            <a:ext cx="38798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9221" name="Gruppieren 1"/>
          <p:cNvGrpSpPr>
            <a:grpSpLocks/>
          </p:cNvGrpSpPr>
          <p:nvPr/>
        </p:nvGrpSpPr>
        <p:grpSpPr bwMode="auto">
          <a:xfrm>
            <a:off x="5761038" y="3338513"/>
            <a:ext cx="2543175" cy="1973262"/>
            <a:chOff x="5202315" y="3339238"/>
            <a:chExt cx="2543204" cy="1972566"/>
          </a:xfrm>
        </p:grpSpPr>
        <p:pic>
          <p:nvPicPr>
            <p:cNvPr id="92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8" r="20824" b="18098"/>
            <a:stretch>
              <a:fillRect/>
            </a:stretch>
          </p:blipFill>
          <p:spPr bwMode="auto">
            <a:xfrm>
              <a:off x="5202315" y="3573016"/>
              <a:ext cx="1047566" cy="1505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922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93" b="4330"/>
            <a:stretch>
              <a:fillRect/>
            </a:stretch>
          </p:blipFill>
          <p:spPr bwMode="auto">
            <a:xfrm>
              <a:off x="6332428" y="3339238"/>
              <a:ext cx="1413091" cy="197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97425"/>
            <a:ext cx="10287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502150"/>
            <a:ext cx="16383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Options – bord sensible avec serrure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1188" y="1700213"/>
            <a:ext cx="45370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Ce bord sensible peut être proposé en association avec une serrure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Le bord sensible interrompt le courant tant que la serrure est fermée.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Il faut tourner la clé pour réalimenter le moteur en courant.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sz="1500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sz="1500" b="0" kern="0"/>
              <a:t>Le bord sensible se monte à côté de la coulisse (encombrement !)</a:t>
            </a:r>
            <a:endParaRPr lang="fr" altLang="de-DE" sz="1500" b="0" kern="0" dirty="0"/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1"/>
          <a:stretch>
            <a:fillRect/>
          </a:stretch>
        </p:blipFill>
        <p:spPr bwMode="auto">
          <a:xfrm>
            <a:off x="935038" y="4941888"/>
            <a:ext cx="388937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7" r="21544"/>
          <a:stretch>
            <a:fillRect/>
          </a:stretch>
        </p:blipFill>
        <p:spPr bwMode="auto">
          <a:xfrm>
            <a:off x="6300788" y="1389063"/>
            <a:ext cx="1595437" cy="47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3734" name="Gerade Verbindung 2"/>
          <p:cNvCxnSpPr>
            <a:cxnSpLocks noChangeShapeType="1"/>
          </p:cNvCxnSpPr>
          <p:nvPr/>
        </p:nvCxnSpPr>
        <p:spPr bwMode="auto">
          <a:xfrm>
            <a:off x="7097713" y="4797425"/>
            <a:ext cx="0" cy="86360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735" name="Gerade Verbindung 8"/>
          <p:cNvCxnSpPr>
            <a:cxnSpLocks noChangeShapeType="1"/>
          </p:cNvCxnSpPr>
          <p:nvPr/>
        </p:nvCxnSpPr>
        <p:spPr bwMode="auto">
          <a:xfrm>
            <a:off x="7308850" y="4797425"/>
            <a:ext cx="0" cy="86360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736" name="Gerade Verbindung mit Pfeil 9"/>
          <p:cNvCxnSpPr>
            <a:cxnSpLocks noChangeShapeType="1"/>
          </p:cNvCxnSpPr>
          <p:nvPr/>
        </p:nvCxnSpPr>
        <p:spPr bwMode="auto">
          <a:xfrm>
            <a:off x="6948488" y="5516563"/>
            <a:ext cx="149225" cy="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737" name="Gerade Verbindung mit Pfeil 14"/>
          <p:cNvCxnSpPr>
            <a:cxnSpLocks noChangeShapeType="1"/>
          </p:cNvCxnSpPr>
          <p:nvPr/>
        </p:nvCxnSpPr>
        <p:spPr bwMode="auto">
          <a:xfrm flipH="1">
            <a:off x="7308850" y="5516563"/>
            <a:ext cx="358775" cy="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738" name="Gerade Verbindung 16"/>
          <p:cNvCxnSpPr>
            <a:cxnSpLocks noChangeShapeType="1"/>
          </p:cNvCxnSpPr>
          <p:nvPr/>
        </p:nvCxnSpPr>
        <p:spPr bwMode="auto">
          <a:xfrm>
            <a:off x="7097713" y="5516563"/>
            <a:ext cx="211137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739" name="Textfeld 17"/>
          <p:cNvSpPr txBox="1">
            <a:spLocks noChangeArrowheads="1"/>
          </p:cNvSpPr>
          <p:nvPr/>
        </p:nvSpPr>
        <p:spPr bwMode="auto">
          <a:xfrm>
            <a:off x="7258050" y="5265738"/>
            <a:ext cx="6143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100" b="0">
                <a:solidFill>
                  <a:srgbClr val="FF0000"/>
                </a:solidFill>
              </a:rPr>
              <a:t>25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Options – ANTI-GRAFFITI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4824412" cy="4608512"/>
          </a:xfrm>
        </p:spPr>
        <p:txBody>
          <a:bodyPr/>
          <a:lstStyle/>
          <a:p>
            <a:pPr marL="0" indent="0" eaLnBrk="1" hangingPunct="1">
              <a:defRPr/>
            </a:pPr>
            <a:endParaRPr lang="fr" altLang="de-DE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Traitement de surface spécial des lames (les lames doivent être peintes en RAL)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Ainsi, les graffitis peuvent s’enlever facilement !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Résiste jusqu’à 50 traitements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Produits de nettoyage fournis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Disponible uniquement pour les lames P 116 (pleines ou micro-perforées) et P 97 ainsi que pour les lames DP 106 (isolées)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/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dirty="0" smtClean="0"/>
          </a:p>
        </p:txBody>
      </p:sp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49275"/>
            <a:ext cx="3087687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47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3081338"/>
            <a:ext cx="20732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2219325"/>
            <a:ext cx="424815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Options – NO LIMIT</a:t>
            </a:r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4032250" cy="4608512"/>
          </a:xfrm>
        </p:spPr>
        <p:txBody>
          <a:bodyPr/>
          <a:lstStyle/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Impression offset de logos ou d’images sur les lames</a:t>
            </a:r>
            <a:br>
              <a:rPr lang="de-DE" altLang="de-DE" b="0" smtClean="0"/>
            </a:b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Images/logos au format TIFF (300 dpi) ou EPS (200 dpi)</a:t>
            </a:r>
            <a:br>
              <a:rPr lang="de-DE" altLang="de-DE" b="0" smtClean="0"/>
            </a:b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Impression possible sur lames P 116 uniquement</a:t>
            </a:r>
            <a:br>
              <a:rPr lang="de-DE" altLang="de-DE" b="0" smtClean="0"/>
            </a:b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Les lames doivent avoir une couche de fond (pas galvanisées)</a:t>
            </a:r>
            <a:br>
              <a:rPr lang="de-DE" altLang="de-DE" b="0" smtClean="0"/>
            </a:b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Largeur maximale : 6 500 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Options – lames à hublots</a:t>
            </a:r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11534" r="7845"/>
          <a:stretch>
            <a:fillRect/>
          </a:stretch>
        </p:blipFill>
        <p:spPr bwMode="auto">
          <a:xfrm>
            <a:off x="5565775" y="1628775"/>
            <a:ext cx="3398838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1700213"/>
            <a:ext cx="48244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defRPr/>
            </a:pPr>
            <a:r>
              <a:rPr lang="fr"/>
              <a:t>Lames à hublots</a:t>
            </a:r>
            <a:endParaRPr lang="fr" altLang="de-DE" dirty="0"/>
          </a:p>
          <a:p>
            <a:pPr marL="0" indent="0" eaLnBrk="1" hangingPunct="1">
              <a:defRPr/>
            </a:pPr>
            <a:endParaRPr lang="fr" altLang="de-DE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Les lames de type P 116 (concerne les deux épaisseurs) ainsi que les lames DP 106 (isolées) sont également disponibles avec des hublots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5 hublots par lame. Les hublots ont des dimensions de 100 mm x 50 mm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Hublots en polycarbonate Le hublot de la lame DP 106 est isolé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Toujours indiquer le nombre de lames à la commande</a:t>
            </a:r>
          </a:p>
        </p:txBody>
      </p:sp>
      <p:grpSp>
        <p:nvGrpSpPr>
          <p:cNvPr id="76805" name="Gruppieren 10"/>
          <p:cNvGrpSpPr>
            <a:grpSpLocks/>
          </p:cNvGrpSpPr>
          <p:nvPr/>
        </p:nvGrpSpPr>
        <p:grpSpPr bwMode="auto">
          <a:xfrm>
            <a:off x="6251575" y="2962275"/>
            <a:ext cx="739775" cy="714375"/>
            <a:chOff x="6251587" y="4075534"/>
            <a:chExt cx="739305" cy="713843"/>
          </a:xfrm>
        </p:grpSpPr>
        <p:cxnSp>
          <p:nvCxnSpPr>
            <p:cNvPr id="76812" name="Gerade Verbindung 4"/>
            <p:cNvCxnSpPr>
              <a:cxnSpLocks noChangeShapeType="1"/>
            </p:cNvCxnSpPr>
            <p:nvPr/>
          </p:nvCxnSpPr>
          <p:spPr bwMode="auto">
            <a:xfrm>
              <a:off x="6300192" y="4193470"/>
              <a:ext cx="0" cy="595907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813" name="Gerade Verbindung 6"/>
            <p:cNvCxnSpPr>
              <a:cxnSpLocks noChangeShapeType="1"/>
            </p:cNvCxnSpPr>
            <p:nvPr/>
          </p:nvCxnSpPr>
          <p:spPr bwMode="auto">
            <a:xfrm>
              <a:off x="6948264" y="4075534"/>
              <a:ext cx="0" cy="595907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814" name="Gerade Verbindung mit Pfeil 7"/>
            <p:cNvCxnSpPr>
              <a:cxnSpLocks noChangeShapeType="1"/>
            </p:cNvCxnSpPr>
            <p:nvPr/>
          </p:nvCxnSpPr>
          <p:spPr bwMode="auto">
            <a:xfrm flipV="1">
              <a:off x="6300192" y="4519041"/>
              <a:ext cx="648072" cy="152400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6815" name="Textfeld 31"/>
            <p:cNvSpPr txBox="1">
              <a:spLocks noChangeArrowheads="1"/>
            </p:cNvSpPr>
            <p:nvPr/>
          </p:nvSpPr>
          <p:spPr bwMode="auto">
            <a:xfrm rot="-789996">
              <a:off x="6251587" y="4290217"/>
              <a:ext cx="73930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72C6"/>
                </a:buClr>
                <a:buFont typeface="Wingdings" pitchFamily="2" charset="2"/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72C6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72C6"/>
                </a:buClr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72C6"/>
                </a:buClr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200" b="0">
                  <a:solidFill>
                    <a:srgbClr val="FF0000"/>
                  </a:solidFill>
                </a:rPr>
                <a:t>100 mm</a:t>
              </a:r>
            </a:p>
          </p:txBody>
        </p:sp>
      </p:grpSp>
      <p:grpSp>
        <p:nvGrpSpPr>
          <p:cNvPr id="76806" name="Gruppieren 13"/>
          <p:cNvGrpSpPr>
            <a:grpSpLocks/>
          </p:cNvGrpSpPr>
          <p:nvPr/>
        </p:nvGrpSpPr>
        <p:grpSpPr bwMode="auto">
          <a:xfrm rot="-6861622">
            <a:off x="5462588" y="2335213"/>
            <a:ext cx="709612" cy="1135062"/>
            <a:chOff x="6300192" y="3842905"/>
            <a:chExt cx="710055" cy="1134500"/>
          </a:xfrm>
        </p:grpSpPr>
        <p:cxnSp>
          <p:nvCxnSpPr>
            <p:cNvPr id="76808" name="Gerade Verbindung 14"/>
            <p:cNvCxnSpPr>
              <a:cxnSpLocks noChangeShapeType="1"/>
            </p:cNvCxnSpPr>
            <p:nvPr/>
          </p:nvCxnSpPr>
          <p:spPr bwMode="auto">
            <a:xfrm>
              <a:off x="6300192" y="4193470"/>
              <a:ext cx="0" cy="595907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809" name="Gerade Verbindung 15"/>
            <p:cNvCxnSpPr>
              <a:cxnSpLocks noChangeShapeType="1"/>
            </p:cNvCxnSpPr>
            <p:nvPr/>
          </p:nvCxnSpPr>
          <p:spPr bwMode="auto">
            <a:xfrm rot="6815943">
              <a:off x="6329196" y="4362007"/>
              <a:ext cx="1014770" cy="216025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810" name="Gerade Verbindung mit Pfeil 16"/>
            <p:cNvCxnSpPr>
              <a:cxnSpLocks noChangeShapeType="1"/>
            </p:cNvCxnSpPr>
            <p:nvPr/>
          </p:nvCxnSpPr>
          <p:spPr bwMode="auto">
            <a:xfrm rot="6815943" flipH="1" flipV="1">
              <a:off x="6496348" y="3914029"/>
              <a:ext cx="283845" cy="628961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6811" name="Textfeld 31"/>
            <p:cNvSpPr txBox="1">
              <a:spLocks noChangeArrowheads="1"/>
            </p:cNvSpPr>
            <p:nvPr/>
          </p:nvSpPr>
          <p:spPr bwMode="auto">
            <a:xfrm rot="124275">
              <a:off x="6355901" y="3842905"/>
              <a:ext cx="6543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72C6"/>
                </a:buClr>
                <a:buFont typeface="Wingdings" pitchFamily="2" charset="2"/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72C6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72C6"/>
                </a:buClr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72C6"/>
                </a:buClr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200" b="0">
                  <a:solidFill>
                    <a:srgbClr val="FF0000"/>
                  </a:solidFill>
                </a:rPr>
                <a:t>50 mm</a:t>
              </a:r>
            </a:p>
          </p:txBody>
        </p:sp>
      </p:grpSp>
      <p:pic>
        <p:nvPicPr>
          <p:cNvPr id="76807" name="Picture 2" descr="F:\Export ISEA\7-Diverses\Daten RTF\Bilder vom Werk\20151015_0908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1" b="35899"/>
          <a:stretch>
            <a:fillRect/>
          </a:stretch>
        </p:blipFill>
        <p:spPr bwMode="auto">
          <a:xfrm>
            <a:off x="5084763" y="4132263"/>
            <a:ext cx="3856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Options – automatisation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1700213"/>
            <a:ext cx="51847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Les rideaux peuvent être automatisés (pas les grilles à enroulement)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Il existe 3 possibilités :</a:t>
            </a:r>
          </a:p>
          <a:p>
            <a:pPr marL="704850" lvl="1" indent="-342900" eaLnBrk="1" hangingPunct="1">
              <a:buFont typeface="+mj-lt"/>
              <a:buAutoNum type="arabicPeriod"/>
              <a:defRPr/>
            </a:pPr>
            <a:r>
              <a:rPr lang="fr" kern="0">
                <a:cs typeface="+mn-cs"/>
              </a:rPr>
              <a:t>Pour les personnes formées du secteur public</a:t>
            </a:r>
          </a:p>
          <a:p>
            <a:pPr marL="704850" lvl="1" indent="-342900" eaLnBrk="1" hangingPunct="1">
              <a:buFont typeface="+mj-lt"/>
              <a:buAutoNum type="arabicPeriod"/>
              <a:defRPr/>
            </a:pPr>
            <a:r>
              <a:rPr lang="fr" kern="0">
                <a:cs typeface="+mn-cs"/>
              </a:rPr>
              <a:t>Pour les personnes formées hors du secteur public</a:t>
            </a:r>
          </a:p>
          <a:p>
            <a:pPr marL="704850" lvl="1" indent="-342900" eaLnBrk="1" hangingPunct="1">
              <a:buFont typeface="+mj-lt"/>
              <a:buAutoNum type="arabicPeriod"/>
              <a:defRPr/>
            </a:pPr>
            <a:r>
              <a:rPr lang="fr" kern="0">
                <a:cs typeface="+mn-cs"/>
              </a:rPr>
              <a:t>Personnes non formées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Différences</a:t>
            </a:r>
          </a:p>
          <a:p>
            <a:pPr marL="704850" lvl="1" indent="-342900" eaLnBrk="1" hangingPunct="1">
              <a:buFont typeface="+mj-lt"/>
              <a:buAutoNum type="arabicPeriod"/>
              <a:defRPr/>
            </a:pPr>
            <a:r>
              <a:rPr lang="fr" kern="0">
                <a:cs typeface="+mn-cs"/>
              </a:rPr>
              <a:t>Dans le secteur public, un bord sensible de sécurité est obligatoire</a:t>
            </a:r>
          </a:p>
          <a:p>
            <a:pPr marL="704850" lvl="1" indent="-342900" eaLnBrk="1" hangingPunct="1">
              <a:buFont typeface="+mj-lt"/>
              <a:buAutoNum type="arabicPeriod"/>
              <a:defRPr/>
            </a:pPr>
            <a:r>
              <a:rPr lang="fr" kern="0">
                <a:cs typeface="+mn-cs"/>
              </a:rPr>
              <a:t>Hors du secteur public, il est possible de se passer du bord sensible de sécurité (doit toujours être clarifié localement)</a:t>
            </a:r>
          </a:p>
          <a:p>
            <a:pPr marL="704850" lvl="1" indent="-342900" eaLnBrk="1" hangingPunct="1">
              <a:buFont typeface="+mj-lt"/>
              <a:buAutoNum type="arabicPeriod"/>
              <a:defRPr/>
            </a:pPr>
            <a:r>
              <a:rPr lang="fr" kern="0">
                <a:cs typeface="+mn-cs"/>
              </a:rPr>
              <a:t>Seule la version entièrement automatique peut être proposée dans ce cas</a:t>
            </a:r>
          </a:p>
          <a:p>
            <a:pPr marL="704850" lvl="1" indent="-342900" eaLnBrk="1" hangingPunct="1">
              <a:buFont typeface="+mj-lt"/>
              <a:buAutoNum type="arabicPeriod"/>
              <a:defRPr/>
            </a:pPr>
            <a:endParaRPr lang="fr" altLang="de-DE" kern="0" dirty="0" smtClean="0">
              <a:cs typeface="+mn-cs"/>
            </a:endParaRPr>
          </a:p>
        </p:txBody>
      </p:sp>
      <p:pic>
        <p:nvPicPr>
          <p:cNvPr id="77828" name="Picture 2" descr="F:\Export ISEA\5-Technische Unterlagen\2-Technische Daten Rollgitter\IMG_18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1725613"/>
            <a:ext cx="3081337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Ellipse 1"/>
          <p:cNvSpPr>
            <a:spLocks noChangeArrowheads="1"/>
          </p:cNvSpPr>
          <p:nvPr/>
        </p:nvSpPr>
        <p:spPr bwMode="auto">
          <a:xfrm>
            <a:off x="6875463" y="3779838"/>
            <a:ext cx="1441450" cy="1449387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Options – automatisation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1700213"/>
            <a:ext cx="489743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defRPr/>
            </a:pPr>
            <a:r>
              <a:rPr lang="fr"/>
              <a:t>Différentes possibilités</a:t>
            </a:r>
          </a:p>
          <a:p>
            <a:pPr marL="0" indent="0" eaLnBrk="1" hangingPunct="1">
              <a:defRPr/>
            </a:pPr>
            <a:endParaRPr lang="fr" altLang="de-DE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Actionnement par impulsion, rideau dans le champ de vision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Actionnement par impulsion, rideau hors du champ de vision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Commande entièrement automatique </a:t>
            </a:r>
            <a:endParaRPr lang="fr" altLang="de-DE" b="0" kern="0" dirty="0"/>
          </a:p>
          <a:p>
            <a:pPr marL="0" indent="0" eaLnBrk="1" hangingPunct="1">
              <a:defRPr/>
            </a:pPr>
            <a:endParaRPr lang="fr" altLang="de-DE" kern="0" dirty="0"/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2205038"/>
            <a:ext cx="391953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Options – automatisation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1700213"/>
            <a:ext cx="489743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defRPr/>
            </a:pPr>
            <a:r>
              <a:rPr lang="fr"/>
              <a:t>Caractéristiques techniques</a:t>
            </a:r>
          </a:p>
          <a:p>
            <a:pPr marL="0" indent="0" eaLnBrk="1" hangingPunct="1">
              <a:defRPr/>
            </a:pPr>
            <a:endParaRPr lang="fr" altLang="de-DE" b="0" kern="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L’automatisation ne fonctionne que pour les rideaux (record P 116, P 97, DP 106, RUBIS) et jamais sur les grilles à enroulement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Pour le fonctionnement automatique, le rideau doit être impérativement équipé d’un moteur 380 V.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L’automatisation des moteurs 220 V n’est possible que dans certaines conditions (protection thermique)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b="0" kern="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/>
              <a:t>Longueur maximale : 8 000 mm</a:t>
            </a:r>
            <a:endParaRPr lang="fr" altLang="de-DE" b="0" kern="0" dirty="0"/>
          </a:p>
          <a:p>
            <a:pPr marL="0" indent="0" eaLnBrk="1" hangingPunct="1">
              <a:defRPr/>
            </a:pPr>
            <a:endParaRPr lang="fr" altLang="de-DE" kern="0" dirty="0"/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844675"/>
            <a:ext cx="3673475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Option – anti-effraction RC2 ou R3 (uniquement en France)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1700213"/>
            <a:ext cx="79216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tabLst>
                <a:tab pos="1520825" algn="l"/>
              </a:tabLst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Font typeface="Wingdings" pitchFamily="2" charset="2"/>
              <a:buChar char="§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25571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C6"/>
              </a:buClr>
              <a:buChar char="-"/>
              <a:tabLst>
                <a:tab pos="1520825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474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29321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33893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38465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4303713" indent="-228600" algn="l" rtl="0" fontAlgn="base">
              <a:spcBef>
                <a:spcPct val="20000"/>
              </a:spcBef>
              <a:spcAft>
                <a:spcPct val="0"/>
              </a:spcAft>
              <a:tabLst>
                <a:tab pos="1520825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 dirty="0"/>
              <a:t>Classes de résistance des rideaux record GATES :</a:t>
            </a:r>
          </a:p>
          <a:p>
            <a:pPr marL="361950" lvl="1" indent="0" eaLnBrk="1" hangingPunct="1">
              <a:buFont typeface="Wingdings" pitchFamily="2" charset="2"/>
              <a:buNone/>
              <a:defRPr/>
            </a:pPr>
            <a:endParaRPr lang="fr" altLang="de-DE" kern="0" dirty="0" smtClean="0">
              <a:cs typeface="+mn-cs"/>
            </a:endParaRPr>
          </a:p>
          <a:p>
            <a:pPr marL="361950" lvl="1" indent="0" eaLnBrk="1" hangingPunct="1">
              <a:buFont typeface="Wingdings" pitchFamily="2" charset="2"/>
              <a:buNone/>
              <a:defRPr/>
            </a:pPr>
            <a:endParaRPr lang="fr" altLang="de-DE" kern="0" dirty="0">
              <a:cs typeface="+mn-cs"/>
            </a:endParaRPr>
          </a:p>
          <a:p>
            <a:pPr marL="361950" lvl="1" indent="0" eaLnBrk="1" hangingPunct="1">
              <a:buFont typeface="Wingdings" pitchFamily="2" charset="2"/>
              <a:buNone/>
              <a:defRPr/>
            </a:pPr>
            <a:endParaRPr lang="fr" altLang="de-DE" kern="0" dirty="0" smtClean="0">
              <a:cs typeface="+mn-cs"/>
            </a:endParaRPr>
          </a:p>
          <a:p>
            <a:pPr marL="361950" lvl="1" indent="0" eaLnBrk="1" hangingPunct="1">
              <a:buFont typeface="Wingdings" pitchFamily="2" charset="2"/>
              <a:buNone/>
              <a:defRPr/>
            </a:pPr>
            <a:endParaRPr lang="fr" altLang="de-DE" kern="0" dirty="0">
              <a:cs typeface="+mn-cs"/>
            </a:endParaRPr>
          </a:p>
          <a:p>
            <a:pPr marL="361950" lvl="1" indent="0" eaLnBrk="1" hangingPunct="1">
              <a:buFont typeface="Wingdings" pitchFamily="2" charset="2"/>
              <a:buNone/>
              <a:defRPr/>
            </a:pPr>
            <a:endParaRPr lang="fr" altLang="de-DE" kern="0" dirty="0" smtClean="0">
              <a:cs typeface="+mn-cs"/>
            </a:endParaRPr>
          </a:p>
          <a:p>
            <a:pPr marL="361950" lvl="1" indent="0" eaLnBrk="1" hangingPunct="1">
              <a:buFont typeface="Wingdings" pitchFamily="2" charset="2"/>
              <a:buNone/>
              <a:defRPr/>
            </a:pPr>
            <a:endParaRPr lang="fr" altLang="de-DE" kern="0" dirty="0">
              <a:cs typeface="+mn-cs"/>
            </a:endParaRPr>
          </a:p>
          <a:p>
            <a:pPr marL="361950" lvl="1" indent="0" eaLnBrk="1" hangingPunct="1">
              <a:buFont typeface="Wingdings" pitchFamily="2" charset="2"/>
              <a:buNone/>
              <a:defRPr/>
            </a:pPr>
            <a:endParaRPr lang="fr" altLang="de-DE" kern="0" dirty="0" smtClean="0">
              <a:cs typeface="+mn-cs"/>
            </a:endParaRPr>
          </a:p>
          <a:p>
            <a:pPr marL="361950" lvl="1" indent="0" eaLnBrk="1" hangingPunct="1">
              <a:buFont typeface="Wingdings" pitchFamily="2" charset="2"/>
              <a:buNone/>
              <a:defRPr/>
            </a:pPr>
            <a:endParaRPr lang="fr" altLang="de-DE" kern="0" dirty="0" smtClean="0">
              <a:cs typeface="+mn-cs"/>
            </a:endParaRPr>
          </a:p>
          <a:p>
            <a:pPr marL="361950" lvl="1" indent="0" eaLnBrk="1" hangingPunct="1">
              <a:buFont typeface="Wingdings" pitchFamily="2" charset="2"/>
              <a:buNone/>
              <a:defRPr/>
            </a:pPr>
            <a:endParaRPr lang="fr" altLang="de-DE" kern="0" dirty="0">
              <a:cs typeface="+mn-cs"/>
            </a:endParaRPr>
          </a:p>
          <a:p>
            <a:pPr marL="361950" lvl="1" indent="0" eaLnBrk="1" hangingPunct="1">
              <a:buFont typeface="Wingdings" pitchFamily="2" charset="2"/>
              <a:buNone/>
              <a:defRPr/>
            </a:pPr>
            <a:endParaRPr lang="fr" altLang="de-DE" kern="0" dirty="0">
              <a:cs typeface="+mn-cs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 kern="0" dirty="0"/>
              <a:t>Conditions techniques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kern="0" dirty="0">
                <a:cs typeface="+mn-cs"/>
              </a:rPr>
              <a:t>L’entraînement doit être monté de l’intérieur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kern="0" dirty="0">
                <a:cs typeface="+mn-cs"/>
              </a:rPr>
              <a:t>Pas d’interrupteur à clé de l’extérieur (radiocommande à l’étude)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kern="0" dirty="0" smtClean="0">
                <a:cs typeface="+mn-cs"/>
              </a:rPr>
              <a:t>R </a:t>
            </a:r>
            <a:r>
              <a:rPr lang="fr" kern="0" dirty="0">
                <a:cs typeface="+mn-cs"/>
              </a:rPr>
              <a:t>3 requiert des crochets anti-tempête ainsi que la coulisse anti-tempête</a:t>
            </a:r>
          </a:p>
          <a:p>
            <a:pPr marL="0" indent="0" eaLnBrk="1" hangingPunct="1">
              <a:defRPr/>
            </a:pPr>
            <a:endParaRPr lang="fr" altLang="de-DE" b="0" kern="0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1042988" y="2492375"/>
          <a:ext cx="6096000" cy="222567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672408"/>
                <a:gridCol w="720080"/>
                <a:gridCol w="1703512"/>
              </a:tblGrid>
              <a:tr h="370946">
                <a:tc>
                  <a:txBody>
                    <a:bodyPr/>
                    <a:lstStyle/>
                    <a:p>
                      <a:pPr algn="ctr" rtl="0"/>
                      <a:r>
                        <a:rPr lang="fr" sz="1800" b="1" i="0" u="none" baseline="0" dirty="0"/>
                        <a:t>Type de rideau :</a:t>
                      </a:r>
                      <a:endParaRPr lang="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800" b="1" i="0" u="none" baseline="0" dirty="0"/>
                        <a:t>RC2</a:t>
                      </a:r>
                      <a:endParaRPr lang="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800" b="1" i="0" u="none" baseline="0" dirty="0" smtClean="0"/>
                        <a:t>R3 (France)</a:t>
                      </a:r>
                      <a:endParaRPr lang="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l" rtl="0"/>
                      <a:r>
                        <a:rPr lang="fr" sz="1800" b="0" i="0" u="none" baseline="0" dirty="0"/>
                        <a:t>MINIROLL</a:t>
                      </a:r>
                      <a:endParaRPr lang="fr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800" b="0" i="0" u="none" baseline="0"/>
                        <a:t>Oui</a:t>
                      </a:r>
                      <a:endParaRPr lang="fr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800" b="0" i="0" u="none" baseline="0"/>
                        <a:t>Non</a:t>
                      </a:r>
                      <a:endParaRPr lang="fr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l" rtl="0"/>
                      <a:r>
                        <a:rPr lang="fr" sz="1800" b="0" i="0" u="none" baseline="0" dirty="0" smtClean="0"/>
                        <a:t>P116 (avec coulisses de 80mm)</a:t>
                      </a:r>
                      <a:endParaRPr lang="fr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800" b="0" i="0" u="none" baseline="0"/>
                        <a:t>Oui</a:t>
                      </a:r>
                      <a:endParaRPr lang="fr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800" b="0" i="0" u="none" baseline="0"/>
                        <a:t>Oui</a:t>
                      </a:r>
                      <a:endParaRPr lang="fr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l" rtl="0"/>
                      <a:r>
                        <a:rPr lang="fr" sz="1800" b="0" i="0" u="none" baseline="0" dirty="0"/>
                        <a:t>P97 </a:t>
                      </a:r>
                      <a:r>
                        <a:rPr lang="fr" sz="1800" b="0" i="0" u="none" baseline="0" dirty="0" smtClean="0"/>
                        <a:t>(avec coulisses de 80mm</a:t>
                      </a:r>
                      <a:endParaRPr lang="fr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800" b="0" i="0" u="none" baseline="0"/>
                        <a:t>Oui</a:t>
                      </a:r>
                      <a:endParaRPr lang="fr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800" b="0" i="0" u="none" baseline="0"/>
                        <a:t>Oui</a:t>
                      </a:r>
                      <a:endParaRPr lang="fr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l" rtl="0"/>
                      <a:r>
                        <a:rPr lang="fr" sz="1800" b="0" i="0" u="none" baseline="0" dirty="0" smtClean="0"/>
                        <a:t>RUBIS (avec coulisses de 80mm</a:t>
                      </a:r>
                      <a:endParaRPr lang="fr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800" b="0" i="0" u="none" baseline="0" dirty="0"/>
                        <a:t>Oui</a:t>
                      </a:r>
                      <a:endParaRPr lang="fr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r" sz="1800" b="0" i="0" u="none" baseline="0" dirty="0"/>
                        <a:t>Oui</a:t>
                      </a:r>
                      <a:endParaRPr lang="fr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l" rtl="0"/>
                      <a:r>
                        <a:rPr lang="fr" sz="1800" dirty="0" smtClean="0"/>
                        <a:t>DP106 (avec coulisses de 85mm)</a:t>
                      </a:r>
                      <a:endParaRPr lang="fr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" sz="1800" b="0" i="0" u="none" baseline="0" dirty="0" smtClean="0"/>
                        <a:t>Oui</a:t>
                      </a:r>
                      <a:endParaRPr lang="fr" sz="1800" dirty="0" smtClean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" sz="1800" b="0" i="0" u="none" baseline="0" dirty="0" smtClean="0"/>
                        <a:t>Oui</a:t>
                      </a:r>
                      <a:endParaRPr lang="fr" sz="1800" dirty="0" smtClean="0"/>
                    </a:p>
                  </a:txBody>
                  <a:tcPr marT="45733" marB="4573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Quelques questions importantes à se poser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993062" cy="4608512"/>
          </a:xfrm>
        </p:spPr>
        <p:txBody>
          <a:bodyPr/>
          <a:lstStyle/>
          <a:p>
            <a:pPr eaLnBrk="1" hangingPunct="1">
              <a:defRPr/>
            </a:pPr>
            <a:endParaRPr lang="fr" altLang="de-DE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Domaine d’application - où la grille va-t-elle être montée ? (important pour la motorisation)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/>
              <a:t>Centre commercial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/>
              <a:t>Magasin en bord de rue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/>
              <a:t>Quelle est la hauteur/la largeur de l’ouverture ?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/>
              <a:t>…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 b="0"/>
              <a:t>Qu’est-ce que le client souhaite protéger ? Quelles sont ses attentes ? Pourquoi ? (important pour la version)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/>
              <a:t>Effraction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/>
              <a:t>Isolation thermique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/>
              <a:t>Esthétique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"/>
              <a:t>…</a:t>
            </a:r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43013" y="2530475"/>
            <a:ext cx="6726237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6225" indent="-276225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tabLst>
                <a:tab pos="5738813" algn="l"/>
              </a:tabLst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tabLst>
                <a:tab pos="5738813" algn="l"/>
              </a:tabLs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7388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Arguments-clé de vente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Perception du client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r>
              <a:rPr lang="de-DE" altLang="de-DE" sz="1800" b="0">
                <a:solidFill>
                  <a:srgbClr val="777777"/>
                </a:solidFill>
              </a:rPr>
              <a:t>Documents disponible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endParaRPr lang="de-DE" altLang="de-DE" sz="1800" b="0">
              <a:solidFill>
                <a:srgbClr val="777777"/>
              </a:solidFill>
            </a:endParaRPr>
          </a:p>
          <a:p>
            <a:pPr lvl="1" eaLnBrk="1" hangingPunct="1">
              <a:spcBef>
                <a:spcPct val="0"/>
              </a:spcBef>
              <a:spcAft>
                <a:spcPct val="70000"/>
              </a:spcAft>
              <a:buSzPct val="120000"/>
              <a:buFont typeface="Wingdings 3" pitchFamily="18" charset="2"/>
              <a:buChar char="}"/>
            </a:pPr>
            <a:endParaRPr lang="de-DE" altLang="de-DE" sz="1800" b="1">
              <a:solidFill>
                <a:srgbClr val="777777"/>
              </a:solidFill>
            </a:endParaRPr>
          </a:p>
        </p:txBody>
      </p:sp>
      <p:sp>
        <p:nvSpPr>
          <p:cNvPr id="82947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071563" y="1643063"/>
            <a:ext cx="71437" cy="374650"/>
          </a:xfrm>
          <a:prstGeom prst="rect">
            <a:avLst/>
          </a:prstGeom>
          <a:solidFill>
            <a:srgbClr val="C0C0C0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b="0"/>
          </a:p>
        </p:txBody>
      </p:sp>
      <p:sp>
        <p:nvSpPr>
          <p:cNvPr id="82948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243013" y="1111250"/>
            <a:ext cx="77216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73050" indent="-2730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Arial Narrow" pitchFamily="34" charset="0"/>
              <a:buNone/>
            </a:pPr>
            <a:r>
              <a:rPr lang="de-DE" altLang="de-DE" sz="3200" b="0">
                <a:solidFill>
                  <a:srgbClr val="777777"/>
                </a:solidFill>
              </a:rPr>
              <a:t>Agenda de la formation « record GATES » - deuxième partie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5"/>
            <a:ext cx="9240838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62466" name="Picture 2" descr="F:\Export ISEA\7-Diverses\Daten RTF\Bilder vom Werk\20151014_1438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5"/>
            <a:ext cx="925195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USP – Unique Selling Points ou en quoi sommes-nous différents !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700213"/>
            <a:ext cx="7920037" cy="4608512"/>
          </a:xfrm>
        </p:spPr>
        <p:txBody>
          <a:bodyPr/>
          <a:lstStyle/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Nos produits sont en acier (galvanisé) alors que la plupart des produits de la concurrence sont fabriqués en aluminium</a:t>
            </a:r>
          </a:p>
          <a:p>
            <a:pPr marL="647700" lvl="1" indent="-285750" eaLnBrk="1" hangingPunct="1">
              <a:buFont typeface="Arial" charset="0"/>
              <a:buChar char="•"/>
            </a:pPr>
            <a:r>
              <a:rPr lang="de-DE" altLang="de-DE" smtClean="0"/>
              <a:t>Impression de solidité accrue</a:t>
            </a:r>
          </a:p>
          <a:p>
            <a:pPr marL="647700" lvl="1" indent="-285750" eaLnBrk="1" hangingPunct="1">
              <a:buFont typeface="Arial" charset="0"/>
              <a:buChar char="•"/>
            </a:pPr>
            <a:r>
              <a:rPr lang="de-DE" altLang="de-DE" smtClean="0"/>
              <a:t>Meilleure protection </a:t>
            </a:r>
          </a:p>
          <a:p>
            <a:pPr marL="647700" lvl="1" indent="-285750" eaLnBrk="1" hangingPunct="1">
              <a:buFont typeface="Arial" charset="0"/>
              <a:buChar char="•"/>
            </a:pPr>
            <a:endParaRPr lang="de-DE" altLang="de-DE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Tous nos produits sont fabriqués en interne (usine en France)</a:t>
            </a:r>
          </a:p>
          <a:p>
            <a:pPr marL="285750" indent="-285750" eaLnBrk="1" hangingPunct="1">
              <a:buFont typeface="Arial" charset="0"/>
              <a:buChar char="•"/>
            </a:pPr>
            <a:endParaRPr lang="de-DE" altLang="de-DE" b="0" smtClean="0"/>
          </a:p>
          <a:p>
            <a:pPr marL="285750" indent="-285750" eaLnBrk="1" hangingPunct="1">
              <a:buFont typeface="Arial" charset="0"/>
              <a:buChar char="•"/>
            </a:pPr>
            <a:r>
              <a:rPr lang="de-DE" altLang="de-DE" b="0" smtClean="0"/>
              <a:t>Produits innovants</a:t>
            </a:r>
          </a:p>
          <a:p>
            <a:pPr marL="647700" lvl="1" indent="-285750" eaLnBrk="1" hangingPunct="1">
              <a:buFont typeface="Arial" charset="0"/>
              <a:buChar char="•"/>
            </a:pPr>
            <a:r>
              <a:rPr lang="de-DE" altLang="de-DE" smtClean="0"/>
              <a:t>Tous nos rideaux à lames sont certifiés RC 2</a:t>
            </a:r>
          </a:p>
          <a:p>
            <a:pPr marL="647700" lvl="1" indent="-285750" eaLnBrk="1" hangingPunct="1">
              <a:buFont typeface="Arial" charset="0"/>
              <a:buChar char="•"/>
            </a:pPr>
            <a:r>
              <a:rPr lang="de-DE" altLang="de-DE" smtClean="0"/>
              <a:t>R 3 pour rideaux à lames</a:t>
            </a:r>
          </a:p>
          <a:p>
            <a:pPr marL="647700" lvl="1" indent="-285750" eaLnBrk="1" hangingPunct="1">
              <a:buFont typeface="Arial" charset="0"/>
              <a:buChar char="•"/>
            </a:pPr>
            <a:r>
              <a:rPr lang="de-DE" altLang="de-DE" smtClean="0"/>
              <a:t>Versions spéciales sur demande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84995" name="Picture 2" descr="F:\Export ISEA\5-Technische Unterlagen\7-Bilder\Spez. Konstruktionen\IMG_07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692150"/>
            <a:ext cx="374491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2" descr="F:\Export ISEA\5-Technische Unterlagen\7-Bilder\Spez. Konstruktionen\IMG_08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476250"/>
            <a:ext cx="403225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 descr="F:\Export ISEA\5-Technische Unterlagen\7-Bilder\Spez. Konstruktionen\IMG_0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76250"/>
            <a:ext cx="5292725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Comment le client doit-il nous percevoir</a:t>
            </a:r>
          </a:p>
        </p:txBody>
      </p:sp>
      <p:pic>
        <p:nvPicPr>
          <p:cNvPr id="860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060575"/>
            <a:ext cx="3240088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7" name="AutoShape 5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gray">
          <a:xfrm>
            <a:off x="971550" y="4799013"/>
            <a:ext cx="1863725" cy="650875"/>
          </a:xfrm>
          <a:prstGeom prst="homePlate">
            <a:avLst>
              <a:gd name="adj" fmla="val 26394"/>
            </a:avLst>
          </a:prstGeom>
          <a:noFill/>
          <a:ln w="28575">
            <a:solidFill>
              <a:srgbClr val="0072C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1400">
                <a:solidFill>
                  <a:srgbClr val="0072C6"/>
                </a:solidFill>
              </a:rPr>
              <a:t>Conseil</a:t>
            </a:r>
          </a:p>
        </p:txBody>
      </p:sp>
      <p:sp>
        <p:nvSpPr>
          <p:cNvPr id="84998" name="AutoShape 6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gray">
          <a:xfrm>
            <a:off x="2813050" y="4799013"/>
            <a:ext cx="1865313" cy="650875"/>
          </a:xfrm>
          <a:prstGeom prst="chevron">
            <a:avLst>
              <a:gd name="adj" fmla="val 26151"/>
            </a:avLst>
          </a:prstGeom>
          <a:noFill/>
          <a:ln w="28575">
            <a:solidFill>
              <a:srgbClr val="0072C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1400">
                <a:solidFill>
                  <a:srgbClr val="0072C6"/>
                </a:solidFill>
              </a:rPr>
              <a:t>Produit</a:t>
            </a:r>
          </a:p>
        </p:txBody>
      </p:sp>
      <p:sp>
        <p:nvSpPr>
          <p:cNvPr id="84999" name="AutoShape 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gray">
          <a:xfrm>
            <a:off x="4654550" y="4799013"/>
            <a:ext cx="1863725" cy="650875"/>
          </a:xfrm>
          <a:prstGeom prst="chevron">
            <a:avLst>
              <a:gd name="adj" fmla="val 26129"/>
            </a:avLst>
          </a:prstGeom>
          <a:noFill/>
          <a:ln w="28575">
            <a:solidFill>
              <a:srgbClr val="0072C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1400">
                <a:solidFill>
                  <a:srgbClr val="0072C6"/>
                </a:solidFill>
              </a:rPr>
              <a:t>Montage</a:t>
            </a:r>
          </a:p>
        </p:txBody>
      </p:sp>
      <p:sp>
        <p:nvSpPr>
          <p:cNvPr id="85000" name="AutoShape 8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gray">
          <a:xfrm>
            <a:off x="6492875" y="4799013"/>
            <a:ext cx="1866900" cy="650875"/>
          </a:xfrm>
          <a:prstGeom prst="chevron">
            <a:avLst>
              <a:gd name="adj" fmla="val 26173"/>
            </a:avLst>
          </a:prstGeom>
          <a:noFill/>
          <a:ln w="28575">
            <a:solidFill>
              <a:srgbClr val="0072C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de-DE" altLang="de-DE" sz="1400">
                <a:solidFill>
                  <a:srgbClr val="0072C6"/>
                </a:solidFill>
              </a:rPr>
              <a:t>Service</a:t>
            </a:r>
          </a:p>
        </p:txBody>
      </p:sp>
      <p:sp>
        <p:nvSpPr>
          <p:cNvPr id="85001" name="Rectangle 9"/>
          <p:cNvSpPr>
            <a:spLocks noChangeArrowheads="1"/>
          </p:cNvSpPr>
          <p:nvPr/>
        </p:nvSpPr>
        <p:spPr bwMode="auto">
          <a:xfrm>
            <a:off x="323850" y="4652963"/>
            <a:ext cx="8569325" cy="1511300"/>
          </a:xfrm>
          <a:prstGeom prst="rect">
            <a:avLst/>
          </a:prstGeom>
          <a:noFill/>
          <a:ln w="28575">
            <a:solidFill>
              <a:srgbClr val="0072C6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2C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2C6"/>
              </a:buClr>
              <a:buChar char="-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0"/>
              <a:t>Le produit n’est plus qu’une « marchandise » </a:t>
            </a:r>
            <a:r>
              <a:rPr lang="de-DE" altLang="de-DE" sz="1400"/>
              <a:t>– Seul l’ensemble de prestations peut faire la différence 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  <p:bldP spid="84998" grpId="0" animBg="1"/>
      <p:bldP spid="84999" grpId="0" animBg="1"/>
      <p:bldP spid="85000" grpId="0" animBg="1"/>
      <p:bldP spid="8500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de-DE" smtClean="0"/>
              <a:t>Documents disponible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993062" cy="4608512"/>
          </a:xfrm>
        </p:spPr>
        <p:txBody>
          <a:bodyPr/>
          <a:lstStyle/>
          <a:p>
            <a:pPr eaLnBrk="1" hangingPunct="1">
              <a:defRPr/>
            </a:pPr>
            <a:endParaRPr lang="fr-FR" altLang="de-DE" dirty="0" smtClean="0"/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de-DE" b="0" dirty="0" smtClean="0"/>
              <a:t>Configurateur enligne pour toute la gamme GATES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de-DE" b="0" dirty="0" smtClean="0"/>
              <a:t>Plans en format DWG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de-DE" b="0" dirty="0" smtClean="0"/>
              <a:t>Plans électrique en format DWG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de-DE" b="0" dirty="0" smtClean="0"/>
              <a:t>Notices de montage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de-DE" b="0" dirty="0" smtClean="0"/>
              <a:t>Notice d’utilisation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de-DE" b="0" dirty="0" smtClean="0"/>
              <a:t>Fiches techniques par modèle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de-DE" b="0" dirty="0" smtClean="0"/>
              <a:t>Textes de soumissions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de-DE" b="0" dirty="0" smtClean="0"/>
              <a:t>Valise de démonstration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de-DE" b="0" dirty="0" smtClean="0"/>
              <a:t>Certificats</a:t>
            </a:r>
            <a:endParaRPr lang="fr-FR" altLang="de-DE" dirty="0" smtClean="0"/>
          </a:p>
          <a:p>
            <a:pPr marL="647700" lvl="1" indent="-285750" eaLnBrk="1" hangingPunct="1">
              <a:buFont typeface="Arial" panose="020B0604020202020204" pitchFamily="34" charset="0"/>
              <a:buChar char="•"/>
              <a:defRPr/>
            </a:pPr>
            <a:endParaRPr lang="fr-FR" alt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record GATES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993062" cy="4608512"/>
          </a:xfrm>
        </p:spPr>
        <p:txBody>
          <a:bodyPr/>
          <a:lstStyle/>
          <a:p>
            <a:pPr algn="ctr" eaLnBrk="1" hangingPunct="1"/>
            <a:endParaRPr lang="de-DE" altLang="de-DE" smtClean="0"/>
          </a:p>
          <a:p>
            <a:pPr algn="ctr" eaLnBrk="1" hangingPunct="1"/>
            <a:endParaRPr lang="de-DE" altLang="de-DE" smtClean="0"/>
          </a:p>
          <a:p>
            <a:pPr algn="ctr" eaLnBrk="1" hangingPunct="1"/>
            <a:endParaRPr lang="de-DE" altLang="de-DE" smtClean="0"/>
          </a:p>
          <a:p>
            <a:pPr algn="ctr" eaLnBrk="1" hangingPunct="1"/>
            <a:endParaRPr lang="de-DE" altLang="de-DE" smtClean="0"/>
          </a:p>
          <a:p>
            <a:pPr algn="ctr" eaLnBrk="1" hangingPunct="1"/>
            <a:endParaRPr lang="de-DE" altLang="de-DE" smtClean="0"/>
          </a:p>
          <a:p>
            <a:pPr algn="ctr" eaLnBrk="1" hangingPunct="1"/>
            <a:endParaRPr lang="de-DE" altLang="de-DE" smtClean="0"/>
          </a:p>
          <a:p>
            <a:pPr algn="ctr" eaLnBrk="1" hangingPunct="1"/>
            <a:r>
              <a:rPr lang="de-DE" altLang="de-DE" sz="3200" smtClean="0"/>
              <a:t>DES QUESTIONS 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7993062" cy="533400"/>
          </a:xfrm>
        </p:spPr>
        <p:txBody>
          <a:bodyPr/>
          <a:lstStyle/>
          <a:p>
            <a:pPr eaLnBrk="1" hangingPunct="1"/>
            <a:r>
              <a:rPr lang="de-DE" altLang="de-DE" smtClean="0"/>
              <a:t>Motorisations disponibles – entraînement central (moteur monté au centre)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268413"/>
            <a:ext cx="7993062" cy="4608512"/>
          </a:xfrm>
        </p:spPr>
        <p:txBody>
          <a:bodyPr/>
          <a:lstStyle/>
          <a:p>
            <a:pPr eaLnBrk="1" hangingPunct="1">
              <a:defRPr/>
            </a:pPr>
            <a:endParaRPr lang="fr" altLang="de-DE" dirty="0" smtClean="0"/>
          </a:p>
          <a:p>
            <a:pPr eaLnBrk="1" hangingPunct="1">
              <a:defRPr/>
            </a:pPr>
            <a:endParaRPr lang="fr" altLang="de-DE" dirty="0" smtClean="0"/>
          </a:p>
          <a:p>
            <a:pPr eaLnBrk="1" hangingPunct="1">
              <a:defRPr/>
            </a:pPr>
            <a:endParaRPr lang="fr" altLang="de-DE" dirty="0"/>
          </a:p>
          <a:p>
            <a:pPr eaLnBrk="1" hangingPunct="1">
              <a:defRPr/>
            </a:pPr>
            <a:endParaRPr lang="fr" altLang="de-DE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" altLang="de-DE" dirty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052513"/>
            <a:ext cx="53784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684213" y="3500438"/>
          <a:ext cx="7826376" cy="285115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13188"/>
                <a:gridCol w="3913188"/>
              </a:tblGrid>
              <a:tr h="371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" sz="1600" b="1" i="0" u="none" baseline="0" dirty="0"/>
                        <a:t>Avantages</a:t>
                      </a:r>
                      <a:endParaRPr lang="fr" altLang="de-DE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742" marB="45742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" sz="1600" b="1" i="0" u="none" baseline="0" dirty="0"/>
                        <a:t>Limites</a:t>
                      </a:r>
                      <a:endParaRPr lang="f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 marT="45742" marB="45742"/>
                </a:tc>
              </a:tr>
              <a:tr h="371012">
                <a:tc>
                  <a:txBody>
                    <a:bodyPr/>
                    <a:lstStyle/>
                    <a:p>
                      <a:pPr marL="285750" indent="-285750" algn="l" rtl="0" eaLnBrk="1" hangingPunct="1">
                        <a:buFont typeface="Arial" panose="020B0604020202020204" pitchFamily="34" charset="0"/>
                        <a:buChar char="•"/>
                      </a:pPr>
                      <a:r>
                        <a:rPr lang="fr" sz="1600" b="0" i="0" u="none" baseline="0"/>
                        <a:t>Moteur silencieux</a:t>
                      </a:r>
                      <a:endParaRPr lang="fr" altLang="de-DE" sz="1600" b="0" dirty="0" smtClean="0"/>
                    </a:p>
                  </a:txBody>
                  <a:tcPr marL="91426" marR="91426" marT="45742" marB="45742"/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fr" sz="1600" b="0" i="0" u="none" baseline="0"/>
                        <a:t>Guidage par ressorts (service)</a:t>
                      </a:r>
                    </a:p>
                  </a:txBody>
                  <a:tcPr marL="91426" marR="91426" marT="45742" marB="45742"/>
                </a:tc>
              </a:tr>
              <a:tr h="57937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600" b="0" i="0" u="none" baseline="0"/>
                        <a:t>Solution avantageuse</a:t>
                      </a:r>
                      <a:endParaRPr lang="fr" altLang="de-DE" sz="1600" b="0" dirty="0" smtClean="0"/>
                    </a:p>
                  </a:txBody>
                  <a:tcPr marL="91426" marR="91426" marT="45742" marB="45742"/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fr" sz="1600" b="0" i="0" u="none" baseline="0"/>
                        <a:t>Jusqu’à une largeur maxi de 6 000 mm</a:t>
                      </a:r>
                      <a:endParaRPr lang="fr" sz="1600" dirty="0"/>
                    </a:p>
                  </a:txBody>
                  <a:tcPr marL="91426" marR="91426" marT="45742" marB="45742"/>
                </a:tc>
              </a:tr>
              <a:tr h="57937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600" b="0" i="0" u="none" baseline="0"/>
                        <a:t>Sécurité garantie (freins)</a:t>
                      </a:r>
                      <a:endParaRPr lang="fr" altLang="de-DE" sz="1600" b="0" dirty="0" smtClean="0"/>
                    </a:p>
                  </a:txBody>
                  <a:tcPr marL="91426" marR="91426" marT="45742" marB="45742"/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fr" sz="1600" b="0" i="0" u="none" baseline="0"/>
                        <a:t>Diamètres d’enroulement plus importants</a:t>
                      </a:r>
                      <a:endParaRPr lang="fr" sz="1600" dirty="0"/>
                    </a:p>
                  </a:txBody>
                  <a:tcPr marL="91426" marR="91426" marT="45742" marB="45742"/>
                </a:tc>
              </a:tr>
              <a:tr h="57937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600" b="0" i="0" u="none" baseline="0"/>
                        <a:t>Ouverture d’urgence par câble Bowden (HEI)</a:t>
                      </a:r>
                      <a:endParaRPr lang="fr" altLang="de-DE" sz="1600" b="0" dirty="0" smtClean="0"/>
                    </a:p>
                  </a:txBody>
                  <a:tcPr marL="91426" marR="91426" marT="45742" marB="45742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" sz="1600" dirty="0" smtClean="0"/>
                    </a:p>
                  </a:txBody>
                  <a:tcPr marL="91426" marR="91426" marT="45742" marB="45742"/>
                </a:tc>
              </a:tr>
              <a:tr h="37101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" sz="1600" b="0" i="0" u="none" baseline="0"/>
                        <a:t>Habillage disponible</a:t>
                      </a:r>
                    </a:p>
                  </a:txBody>
                  <a:tcPr marL="91426" marR="91426" marT="45742" marB="45742"/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endParaRPr lang="fr" sz="1600" dirty="0"/>
                    </a:p>
                  </a:txBody>
                  <a:tcPr marL="91426" marR="91426" marT="45742" marB="45742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lF7tow2ECgPS5xbV1Du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iWJsJqBUCK2wtRVhKh6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lF7tow2ECgPS5xbV1Du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qjIvyDmECZMiVn3eEzP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yaAzOyHkmRVazn4plhF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iWJsJqBUCK2wtRVhKh6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lF7tow2ECgPS5xbV1Du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qjIvyDmECZMiVn3eEzP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yaAzOyHkmRVazn4plhF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iWJsJqBUCK2wtRVhKh6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lF7tow2ECgPS5xbV1Du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qjIvyDmECZMiVn3eEzP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qjIvyDmECZMiVn3eEzP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yaAzOyHkmRVazn4plhF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iWJsJqBUCK2wtRVhKh6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lF7tow2ECgPS5xbV1Du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qjIvyDmECZMiVn3eEzP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yaAzOyHkmRVazn4plhF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iWJsJqBUCK2wtRVhKh6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lF7tow2ECgPS5xbV1Du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qjIvyDmECZMiVn3eEzP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yaAzOyHkmRVazn4plhF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iWJsJqBUCK2wtRVhKh6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iWJsJqBUCK2wtRVhKh6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lF7tow2ECgPS5xbV1Du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qjIvyDmECZMiVn3eEzP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iWJsJqBUCK2wtRVhKh6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XTjFiXTfkar3rjuVzuLA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ShlKKx_RUKyk6.H94nYF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PPsju33U0mkVJith0nQM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As.YFfaTUWrQcKBkGa5a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lF7tow2ECgPS5xbV1Du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qjIvyDmECZMiVn3eEzP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iWJsJqBUCK2wtRVhKh6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lF7tow2ECgPS5xbV1Du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qjIvyDmECZMiVn3eEzP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yaAzOyHkmRVazn4plhFw"/>
</p:tagLst>
</file>

<file path=ppt/theme/theme1.xml><?xml version="1.0" encoding="utf-8"?>
<a:theme xmlns:a="http://schemas.openxmlformats.org/drawingml/2006/main" name="record">
  <a:themeElements>
    <a:clrScheme name="record _template">
      <a:dk1>
        <a:srgbClr val="000000"/>
      </a:dk1>
      <a:lt1>
        <a:srgbClr val="FFFFFF"/>
      </a:lt1>
      <a:dk2>
        <a:srgbClr val="000000"/>
      </a:dk2>
      <a:lt2>
        <a:srgbClr val="CCCCCC"/>
      </a:lt2>
      <a:accent1>
        <a:srgbClr val="CCCCCC"/>
      </a:accent1>
      <a:accent2>
        <a:srgbClr val="003366"/>
      </a:accent2>
      <a:accent3>
        <a:srgbClr val="FFFFFF"/>
      </a:accent3>
      <a:accent4>
        <a:srgbClr val="FF9900"/>
      </a:accent4>
      <a:accent5>
        <a:srgbClr val="0072C6"/>
      </a:accent5>
      <a:accent6>
        <a:srgbClr val="003366"/>
      </a:accent6>
      <a:hlink>
        <a:srgbClr val="0072C6"/>
      </a:hlink>
      <a:folHlink>
        <a:srgbClr val="B2B2B2"/>
      </a:folHlink>
    </a:clrScheme>
    <a:fontScheme name="reco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  <a:extLst/>
      </a:spPr>
      <a:bodyPr vert="horz" wrap="square" lIns="0" tIns="0" rIns="0" bIns="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ecor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r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r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r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rd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72C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2218</Words>
  <Application>Microsoft Office PowerPoint</Application>
  <PresentationFormat>Bildschirmpräsentation (4:3)</PresentationFormat>
  <Paragraphs>793</Paragraphs>
  <Slides>84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84</vt:i4>
      </vt:variant>
    </vt:vector>
  </HeadingPairs>
  <TitlesOfParts>
    <vt:vector size="91" baseType="lpstr">
      <vt:lpstr>Arial</vt:lpstr>
      <vt:lpstr>Wingdings</vt:lpstr>
      <vt:lpstr>Times New Roman</vt:lpstr>
      <vt:lpstr>Arial Black</vt:lpstr>
      <vt:lpstr>Wingdings 3</vt:lpstr>
      <vt:lpstr>Arial Narrow</vt:lpstr>
      <vt:lpstr>record</vt:lpstr>
      <vt:lpstr>record GATES </vt:lpstr>
      <vt:lpstr>PowerPoint-Präsentation</vt:lpstr>
      <vt:lpstr>PowerPoint-Präsentation</vt:lpstr>
      <vt:lpstr>PowerPoint-Präsentation</vt:lpstr>
      <vt:lpstr>Grilles à enroulement : Principe</vt:lpstr>
      <vt:lpstr>PowerPoint-Präsentation</vt:lpstr>
      <vt:lpstr>Motorisations disponibles – entraînement central (moteur monté au centre)</vt:lpstr>
      <vt:lpstr>PowerPoint-Präsentation</vt:lpstr>
      <vt:lpstr>Motorisations disponibles – entraînement central (moteur monté au centre)</vt:lpstr>
      <vt:lpstr>Motorisations disponibles – moteur tubulaire</vt:lpstr>
      <vt:lpstr>PowerPoint-Präsentation</vt:lpstr>
      <vt:lpstr>Motorisations disponibles – moteur tubulaire </vt:lpstr>
      <vt:lpstr>Motorisations disponibles – moteur latéral sur flasques</vt:lpstr>
      <vt:lpstr>Motorisations disponibles – moteur latéral sur flasques</vt:lpstr>
      <vt:lpstr>Motorisations disponibles – moteur avec entraînement par chaîne</vt:lpstr>
      <vt:lpstr>Motorisations disponibles – moteur avec entraînement par chaîne</vt:lpstr>
      <vt:lpstr>PowerPoint-Präsentation</vt:lpstr>
      <vt:lpstr>Coulisses disponibles</vt:lpstr>
      <vt:lpstr>Coulisses disponibles</vt:lpstr>
      <vt:lpstr>Coulisses disponibles</vt:lpstr>
      <vt:lpstr>Coulisses disponibles</vt:lpstr>
      <vt:lpstr>PowerPoint-Präsentation</vt:lpstr>
      <vt:lpstr>record MINIROLL</vt:lpstr>
      <vt:lpstr>Rideaux – record MINIROLL</vt:lpstr>
      <vt:lpstr>Lames pour rideau record MINIROLL</vt:lpstr>
      <vt:lpstr>Motorisation pour rideau record MINIROLL</vt:lpstr>
      <vt:lpstr>Habillage pour rideau record MINIROLL avec serrurre</vt:lpstr>
      <vt:lpstr>Coulisse pour rideau record MINIROLL</vt:lpstr>
      <vt:lpstr>Rideaux – record MINIROLL</vt:lpstr>
      <vt:lpstr>record P 116 &amp; P 97</vt:lpstr>
      <vt:lpstr>Rideaux – record P 116 et P 97</vt:lpstr>
      <vt:lpstr>Rideaux – record P 116 et P 97</vt:lpstr>
      <vt:lpstr>Rideaux – record P 116 et P 97</vt:lpstr>
      <vt:lpstr>Rideaux – record P 116 et P 97</vt:lpstr>
      <vt:lpstr>Rideaux – record P 116 et P 97</vt:lpstr>
      <vt:lpstr>Rideaux – record P 116 et P 97</vt:lpstr>
      <vt:lpstr>RUBIS</vt:lpstr>
      <vt:lpstr>Rideaux – RUBIS</vt:lpstr>
      <vt:lpstr>Rideaux – RUBIS</vt:lpstr>
      <vt:lpstr>Rideaux – RUBIS</vt:lpstr>
      <vt:lpstr>Rideaux – RUBIS </vt:lpstr>
      <vt:lpstr>record EUROLOOK®</vt:lpstr>
      <vt:lpstr>Rideau record EUROLOOK®</vt:lpstr>
      <vt:lpstr>Rideau record EUROLOOK®</vt:lpstr>
      <vt:lpstr>Rideau record EUROLOOK®</vt:lpstr>
      <vt:lpstr>record DP 106 (tablier isolé)</vt:lpstr>
      <vt:lpstr>Rideaux - record DP 106 (tablier isolé)</vt:lpstr>
      <vt:lpstr>Rideaux - record DP 106 (tablier isolé)</vt:lpstr>
      <vt:lpstr>Rideaux - record DP 106 (tablier isolé)</vt:lpstr>
      <vt:lpstr>record TUBONDA</vt:lpstr>
      <vt:lpstr>Grilles à enroulement – record TUBONDA S et R</vt:lpstr>
      <vt:lpstr>Grilles à enroulement – record TUBONDA S et R</vt:lpstr>
      <vt:lpstr>Grilles à enroulement – record TUBONDA S et R</vt:lpstr>
      <vt:lpstr>Grilles à enroulement – record TUBONDA S et R</vt:lpstr>
      <vt:lpstr>record BITUBO AR</vt:lpstr>
      <vt:lpstr>Grilles à enroulement – record BITUBO AR</vt:lpstr>
      <vt:lpstr>Grilles à enroulement – record BITUBO AR</vt:lpstr>
      <vt:lpstr>Grilles à enroulement – record BITUBO AR</vt:lpstr>
      <vt:lpstr>La lame finale – pour tous les rideaux, grilles et portes souples</vt:lpstr>
      <vt:lpstr>PowerPoint-Präsentation</vt:lpstr>
      <vt:lpstr>Commande</vt:lpstr>
      <vt:lpstr>PowerPoint-Präsentation</vt:lpstr>
      <vt:lpstr>Standard pour export – sabots en nylon</vt:lpstr>
      <vt:lpstr>Standard pour export – joint sur coulisse</vt:lpstr>
      <vt:lpstr>Standard pour export – Joint sous lame finale</vt:lpstr>
      <vt:lpstr>Options – habillages sur entraînement</vt:lpstr>
      <vt:lpstr>Option – crochets anti-tempête</vt:lpstr>
      <vt:lpstr>Options – Lame finale renforcée</vt:lpstr>
      <vt:lpstr>Option – joint à brosse sur linteau</vt:lpstr>
      <vt:lpstr>Options – bord sensible avec serrure</vt:lpstr>
      <vt:lpstr>Options – ANTI-GRAFFITI</vt:lpstr>
      <vt:lpstr>Options – NO LIMIT</vt:lpstr>
      <vt:lpstr>Options – lames à hublots</vt:lpstr>
      <vt:lpstr>Options – automatisation</vt:lpstr>
      <vt:lpstr>Options – automatisation</vt:lpstr>
      <vt:lpstr>Options – automatisation</vt:lpstr>
      <vt:lpstr>Option – anti-effraction RC2 ou R3 (uniquement en France)</vt:lpstr>
      <vt:lpstr>Quelques questions importantes à se poser</vt:lpstr>
      <vt:lpstr>PowerPoint-Präsentation</vt:lpstr>
      <vt:lpstr>USP – Unique Selling Points ou en quoi sommes-nous différents !</vt:lpstr>
      <vt:lpstr>PowerPoint-Präsentation</vt:lpstr>
      <vt:lpstr>Comment le client doit-il nous percevoir</vt:lpstr>
      <vt:lpstr>Documents disponible</vt:lpstr>
      <vt:lpstr>record GATES</vt:lpstr>
    </vt:vector>
  </TitlesOfParts>
  <Company>agta record, agtatec, record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agta record</dc:title>
  <dc:creator>FvH</dc:creator>
  <cp:lastModifiedBy>103-frp</cp:lastModifiedBy>
  <cp:revision>870</cp:revision>
  <cp:lastPrinted>2016-07-12T14:42:47Z</cp:lastPrinted>
  <dcterms:created xsi:type="dcterms:W3CDTF">2003-12-03T07:11:33Z</dcterms:created>
  <dcterms:modified xsi:type="dcterms:W3CDTF">2017-03-15T14:24:57Z</dcterms:modified>
</cp:coreProperties>
</file>