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4" r:id="rId3"/>
    <p:sldId id="268" r:id="rId4"/>
    <p:sldId id="266" r:id="rId5"/>
    <p:sldId id="275" r:id="rId6"/>
    <p:sldId id="271" r:id="rId7"/>
    <p:sldId id="273" r:id="rId8"/>
    <p:sldId id="269" r:id="rId9"/>
    <p:sldId id="270" r:id="rId10"/>
    <p:sldId id="278" r:id="rId11"/>
    <p:sldId id="276" r:id="rId1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09" autoAdjust="0"/>
  </p:normalViewPr>
  <p:slideViewPr>
    <p:cSldViewPr>
      <p:cViewPr>
        <p:scale>
          <a:sx n="100" d="100"/>
          <a:sy n="100" d="100"/>
        </p:scale>
        <p:origin x="-1944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F59DE04B-AF48-4FFA-A249-A34E0CE2F175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4D813B4-7BBC-48F7-8E11-D35FDFE361AC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70415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813B4-7BBC-48F7-8E11-D35FDFE361AC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315516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813B4-7BBC-48F7-8E11-D35FDFE361AC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31551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813B4-7BBC-48F7-8E11-D35FDFE361AC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31551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de-DE" smtClean="0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 flipV="1">
            <a:off x="6577013" y="0"/>
            <a:ext cx="0" cy="30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019800" y="76200"/>
            <a:ext cx="3011488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de-DE" sz="1000" b="1" dirty="0" smtClean="0"/>
              <a:t>record</a:t>
            </a:r>
            <a:r>
              <a:rPr lang="en-GB" altLang="de-DE" sz="1000" dirty="0" smtClean="0"/>
              <a:t>    your global partner for entrance solutions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329249760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22805722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634049154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de-DE" smtClean="0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 flipV="1">
            <a:off x="6577013" y="0"/>
            <a:ext cx="0" cy="30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019800" y="76200"/>
            <a:ext cx="3011488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de-DE" sz="1000" b="1" dirty="0" smtClean="0"/>
              <a:t>record</a:t>
            </a:r>
            <a:r>
              <a:rPr lang="en-GB" altLang="de-DE" sz="1000" dirty="0" smtClean="0"/>
              <a:t>    your global partner for entrance solutions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664575923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97245908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739178377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656133907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889575397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985674743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93180785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886022049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5F423-0D60-4ADB-A91B-5E1254F781BD}" type="datetimeFigureOut">
              <a:rPr lang="de-CH" smtClean="0"/>
              <a:pPr/>
              <a:t>01.06.2017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03AF-290C-42D3-8689-F349F3C9946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de-DE" smtClean="0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 flipV="1">
            <a:off x="6577013" y="0"/>
            <a:ext cx="0" cy="30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019800" y="76200"/>
            <a:ext cx="3011488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de-DE" sz="1000" b="1" dirty="0" smtClean="0"/>
              <a:t>record</a:t>
            </a:r>
            <a:r>
              <a:rPr lang="en-GB" altLang="de-DE" sz="1000" dirty="0" smtClean="0"/>
              <a:t>    your global partner for entrance solutions</a:t>
            </a:r>
          </a:p>
        </p:txBody>
      </p:sp>
    </p:spTree>
    <p:extLst>
      <p:ext uri="{BB962C8B-B14F-4D97-AF65-F5344CB8AC3E}">
        <p14:creationId xmlns:p14="http://schemas.microsoft.com/office/powerpoint/2010/main" xmlns="" val="46732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://www.google.de/url?sa=i&amp;rct=j&amp;q=&amp;esrc=s&amp;source=images&amp;cd=&amp;cad=rja&amp;uact=8&amp;ved=0ahUKEwi1s7Ci5JrUAhVCthQKHWI6D6gQjRwIBw&amp;url=http://www.pngall.com/server-png&amp;psig=AFQjCNHHNATpq7UhOajiOm1p7hZ-Q1Uilg&amp;ust=149634246187580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0" b="1509"/>
          <a:stretch/>
        </p:blipFill>
        <p:spPr>
          <a:xfrm>
            <a:off x="-65088" y="1114922"/>
            <a:ext cx="8453512" cy="5511303"/>
          </a:xfrm>
          <a:prstGeom prst="rect">
            <a:avLst/>
          </a:prstGeom>
        </p:spPr>
      </p:pic>
      <p:sp>
        <p:nvSpPr>
          <p:cNvPr id="14338" name="Freeform 4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>
              <a:gd name="T0" fmla="*/ 0 w 5755"/>
              <a:gd name="T1" fmla="*/ 2147483647 h 3981"/>
              <a:gd name="T2" fmla="*/ 2147483647 w 5755"/>
              <a:gd name="T3" fmla="*/ 0 h 3981"/>
              <a:gd name="T4" fmla="*/ 2147483647 w 5755"/>
              <a:gd name="T5" fmla="*/ 2147483647 h 3981"/>
              <a:gd name="T6" fmla="*/ 2147483647 w 5755"/>
              <a:gd name="T7" fmla="*/ 2147483647 h 3981"/>
              <a:gd name="T8" fmla="*/ 2147483647 w 5755"/>
              <a:gd name="T9" fmla="*/ 2147483647 h 3981"/>
              <a:gd name="T10" fmla="*/ 2147483647 w 5755"/>
              <a:gd name="T11" fmla="*/ 2147483647 h 3981"/>
              <a:gd name="T12" fmla="*/ 2147483647 w 5755"/>
              <a:gd name="T13" fmla="*/ 2147483647 h 3981"/>
              <a:gd name="T14" fmla="*/ 2147483647 w 5755"/>
              <a:gd name="T15" fmla="*/ 2147483647 h 3981"/>
              <a:gd name="T16" fmla="*/ 2147483647 w 5755"/>
              <a:gd name="T17" fmla="*/ 2147483647 h 3981"/>
              <a:gd name="T18" fmla="*/ 2147483647 w 5755"/>
              <a:gd name="T19" fmla="*/ 2147483647 h 3981"/>
              <a:gd name="T20" fmla="*/ 0 w 5755"/>
              <a:gd name="T21" fmla="*/ 2147483647 h 39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55"/>
              <a:gd name="T34" fmla="*/ 0 h 3981"/>
              <a:gd name="T35" fmla="*/ 5755 w 5755"/>
              <a:gd name="T36" fmla="*/ 3981 h 39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US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Systèmes</a:t>
            </a:r>
            <a:r>
              <a:rPr lang="en-US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portes</a:t>
            </a:r>
            <a:r>
              <a:rPr lang="en-US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automatiques</a:t>
            </a:r>
            <a:r>
              <a:rPr lang="en-US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US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c’est</a:t>
            </a:r>
            <a:r>
              <a:rPr lang="en-US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record</a:t>
            </a:r>
            <a:r>
              <a:rPr lang="en-US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Freeform 7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>
              <a:gd name="T0" fmla="*/ 0 w 5239"/>
              <a:gd name="T1" fmla="*/ 2147483647 h 3279"/>
              <a:gd name="T2" fmla="*/ 2147483647 w 5239"/>
              <a:gd name="T3" fmla="*/ 2147483647 h 3279"/>
              <a:gd name="T4" fmla="*/ 2147483647 w 5239"/>
              <a:gd name="T5" fmla="*/ 2147483647 h 3279"/>
              <a:gd name="T6" fmla="*/ 2147483647 w 5239"/>
              <a:gd name="T7" fmla="*/ 2147483647 h 3279"/>
              <a:gd name="T8" fmla="*/ 0 60000 65536"/>
              <a:gd name="T9" fmla="*/ 0 60000 65536"/>
              <a:gd name="T10" fmla="*/ 0 60000 65536"/>
              <a:gd name="T11" fmla="*/ 0 60000 65536"/>
              <a:gd name="T12" fmla="*/ 0 w 5239"/>
              <a:gd name="T13" fmla="*/ 0 h 3279"/>
              <a:gd name="T14" fmla="*/ 5239 w 5239"/>
              <a:gd name="T15" fmla="*/ 3279 h 3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2" name="Picture 20" descr="record base 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943600"/>
            <a:ext cx="8699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9915612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9" b="26349"/>
          <a:stretch/>
        </p:blipFill>
        <p:spPr>
          <a:xfrm>
            <a:off x="0" y="1097280"/>
            <a:ext cx="8244408" cy="5528945"/>
          </a:xfrm>
          <a:prstGeom prst="rect">
            <a:avLst/>
          </a:prstGeom>
        </p:spPr>
      </p:pic>
      <p:sp>
        <p:nvSpPr>
          <p:cNvPr id="55299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/>
            <a:ahLst/>
            <a:cxnLst>
              <a:cxn ang="0">
                <a:pos x="0" y="590"/>
              </a:cxn>
              <a:cxn ang="0">
                <a:pos x="9" y="0"/>
              </a:cxn>
              <a:cxn ang="0">
                <a:pos x="5753" y="18"/>
              </a:cxn>
              <a:cxn ang="0">
                <a:pos x="5755" y="3972"/>
              </a:cxn>
              <a:cxn ang="0">
                <a:pos x="5078" y="3981"/>
              </a:cxn>
              <a:cxn ang="0">
                <a:pos x="5078" y="899"/>
              </a:cxn>
              <a:cxn ang="0">
                <a:pos x="5013" y="760"/>
              </a:cxn>
              <a:cxn ang="0">
                <a:pos x="4902" y="645"/>
              </a:cxn>
              <a:cxn ang="0">
                <a:pos x="4796" y="608"/>
              </a:cxn>
              <a:cxn ang="0">
                <a:pos x="4677" y="590"/>
              </a:cxn>
              <a:cxn ang="0">
                <a:pos x="0" y="590"/>
              </a:cxn>
            </a:cxnLst>
            <a:rect l="0" t="0" r="r" b="b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Freeform 4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4725" y="10"/>
              </a:cxn>
              <a:cxn ang="0">
                <a:pos x="5235" y="430"/>
              </a:cxn>
              <a:cxn ang="0">
                <a:pos x="5238" y="3279"/>
              </a:cxn>
            </a:cxnLst>
            <a:rect l="0" t="0" r="r" b="b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1981200"/>
            <a:ext cx="2286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6" name="Freeform 20"/>
          <p:cNvSpPr>
            <a:spLocks/>
          </p:cNvSpPr>
          <p:nvPr/>
        </p:nvSpPr>
        <p:spPr bwMode="auto">
          <a:xfrm>
            <a:off x="454025" y="1974850"/>
            <a:ext cx="7089775" cy="4198938"/>
          </a:xfrm>
          <a:custGeom>
            <a:avLst/>
            <a:gdLst/>
            <a:ahLst/>
            <a:cxnLst>
              <a:cxn ang="0">
                <a:pos x="0" y="2645"/>
              </a:cxn>
              <a:cxn ang="0">
                <a:pos x="0" y="0"/>
              </a:cxn>
              <a:cxn ang="0">
                <a:pos x="4178" y="4"/>
              </a:cxn>
              <a:cxn ang="0">
                <a:pos x="4238" y="6"/>
              </a:cxn>
              <a:cxn ang="0">
                <a:pos x="4286" y="14"/>
              </a:cxn>
              <a:cxn ang="0">
                <a:pos x="4334" y="34"/>
              </a:cxn>
              <a:cxn ang="0">
                <a:pos x="4378" y="62"/>
              </a:cxn>
              <a:cxn ang="0">
                <a:pos x="4414" y="98"/>
              </a:cxn>
              <a:cxn ang="0">
                <a:pos x="4438" y="134"/>
              </a:cxn>
              <a:cxn ang="0">
                <a:pos x="4454" y="168"/>
              </a:cxn>
              <a:cxn ang="0">
                <a:pos x="4462" y="212"/>
              </a:cxn>
              <a:cxn ang="0">
                <a:pos x="4466" y="292"/>
              </a:cxn>
              <a:cxn ang="0">
                <a:pos x="4466" y="2644"/>
              </a:cxn>
              <a:cxn ang="0">
                <a:pos x="0" y="2645"/>
              </a:cxn>
            </a:cxnLst>
            <a:rect l="0" t="0" r="r" b="b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593725" y="2087563"/>
            <a:ext cx="4968875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GB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possible de Record Real-time </a:t>
            </a:r>
            <a:r>
              <a:rPr lang="en-GB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09600" y="2438400"/>
            <a:ext cx="6781800" cy="3581400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FlipFlow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installés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2014 :  </a:t>
            </a:r>
          </a:p>
          <a:p>
            <a:pPr marL="706438" lvl="2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du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6438" lvl="2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Option : installation/mise à jour des radars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FlipFlow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installés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avant 2014 :  </a:t>
            </a:r>
          </a:p>
          <a:p>
            <a:pPr marL="706438" lvl="2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Etude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moyennant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modifications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et du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installé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/>
              <a:t> </a:t>
            </a: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CH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Possibilité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Rétrofit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les FlipFlow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existants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5408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0" b="1509"/>
          <a:stretch/>
        </p:blipFill>
        <p:spPr>
          <a:xfrm>
            <a:off x="-65088" y="1114922"/>
            <a:ext cx="8453512" cy="5511303"/>
          </a:xfrm>
          <a:prstGeom prst="rect">
            <a:avLst/>
          </a:prstGeom>
        </p:spPr>
      </p:pic>
      <p:sp>
        <p:nvSpPr>
          <p:cNvPr id="14338" name="Freeform 4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>
              <a:gd name="T0" fmla="*/ 0 w 5755"/>
              <a:gd name="T1" fmla="*/ 2147483647 h 3981"/>
              <a:gd name="T2" fmla="*/ 2147483647 w 5755"/>
              <a:gd name="T3" fmla="*/ 0 h 3981"/>
              <a:gd name="T4" fmla="*/ 2147483647 w 5755"/>
              <a:gd name="T5" fmla="*/ 2147483647 h 3981"/>
              <a:gd name="T6" fmla="*/ 2147483647 w 5755"/>
              <a:gd name="T7" fmla="*/ 2147483647 h 3981"/>
              <a:gd name="T8" fmla="*/ 2147483647 w 5755"/>
              <a:gd name="T9" fmla="*/ 2147483647 h 3981"/>
              <a:gd name="T10" fmla="*/ 2147483647 w 5755"/>
              <a:gd name="T11" fmla="*/ 2147483647 h 3981"/>
              <a:gd name="T12" fmla="*/ 2147483647 w 5755"/>
              <a:gd name="T13" fmla="*/ 2147483647 h 3981"/>
              <a:gd name="T14" fmla="*/ 2147483647 w 5755"/>
              <a:gd name="T15" fmla="*/ 2147483647 h 3981"/>
              <a:gd name="T16" fmla="*/ 2147483647 w 5755"/>
              <a:gd name="T17" fmla="*/ 2147483647 h 3981"/>
              <a:gd name="T18" fmla="*/ 2147483647 w 5755"/>
              <a:gd name="T19" fmla="*/ 2147483647 h 3981"/>
              <a:gd name="T20" fmla="*/ 0 w 5755"/>
              <a:gd name="T21" fmla="*/ 2147483647 h 39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55"/>
              <a:gd name="T34" fmla="*/ 0 h 3981"/>
              <a:gd name="T35" fmla="*/ 5755 w 5755"/>
              <a:gd name="T36" fmla="*/ 3981 h 39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28600" y="60960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Merci </a:t>
            </a:r>
            <a:r>
              <a:rPr lang="de-DE" alt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DE" alt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de-DE" alt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alt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Freeform 7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>
              <a:gd name="T0" fmla="*/ 0 w 5239"/>
              <a:gd name="T1" fmla="*/ 2147483647 h 3279"/>
              <a:gd name="T2" fmla="*/ 2147483647 w 5239"/>
              <a:gd name="T3" fmla="*/ 2147483647 h 3279"/>
              <a:gd name="T4" fmla="*/ 2147483647 w 5239"/>
              <a:gd name="T5" fmla="*/ 2147483647 h 3279"/>
              <a:gd name="T6" fmla="*/ 2147483647 w 5239"/>
              <a:gd name="T7" fmla="*/ 2147483647 h 3279"/>
              <a:gd name="T8" fmla="*/ 0 60000 65536"/>
              <a:gd name="T9" fmla="*/ 0 60000 65536"/>
              <a:gd name="T10" fmla="*/ 0 60000 65536"/>
              <a:gd name="T11" fmla="*/ 0 60000 65536"/>
              <a:gd name="T12" fmla="*/ 0 w 5239"/>
              <a:gd name="T13" fmla="*/ 0 h 3279"/>
              <a:gd name="T14" fmla="*/ 5239 w 5239"/>
              <a:gd name="T15" fmla="*/ 3279 h 3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2" name="Picture 20" descr="record base 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943600"/>
            <a:ext cx="8699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9915612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4932040" cy="4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>
              <a:gd name="T0" fmla="*/ 0 w 5755"/>
              <a:gd name="T1" fmla="*/ 2147483647 h 3981"/>
              <a:gd name="T2" fmla="*/ 2147483647 w 5755"/>
              <a:gd name="T3" fmla="*/ 0 h 3981"/>
              <a:gd name="T4" fmla="*/ 2147483647 w 5755"/>
              <a:gd name="T5" fmla="*/ 2147483647 h 3981"/>
              <a:gd name="T6" fmla="*/ 2147483647 w 5755"/>
              <a:gd name="T7" fmla="*/ 2147483647 h 3981"/>
              <a:gd name="T8" fmla="*/ 2147483647 w 5755"/>
              <a:gd name="T9" fmla="*/ 2147483647 h 3981"/>
              <a:gd name="T10" fmla="*/ 2147483647 w 5755"/>
              <a:gd name="T11" fmla="*/ 2147483647 h 3981"/>
              <a:gd name="T12" fmla="*/ 2147483647 w 5755"/>
              <a:gd name="T13" fmla="*/ 2147483647 h 3981"/>
              <a:gd name="T14" fmla="*/ 2147483647 w 5755"/>
              <a:gd name="T15" fmla="*/ 2147483647 h 3981"/>
              <a:gd name="T16" fmla="*/ 2147483647 w 5755"/>
              <a:gd name="T17" fmla="*/ 2147483647 h 3981"/>
              <a:gd name="T18" fmla="*/ 2147483647 w 5755"/>
              <a:gd name="T19" fmla="*/ 2147483647 h 3981"/>
              <a:gd name="T20" fmla="*/ 0 w 5755"/>
              <a:gd name="T21" fmla="*/ 2147483647 h 39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55"/>
              <a:gd name="T34" fmla="*/ 0 h 3981"/>
              <a:gd name="T35" fmla="*/ 5755 w 5755"/>
              <a:gd name="T36" fmla="*/ 3981 h 39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de-CH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Innovations</a:t>
            </a:r>
            <a:r>
              <a:rPr lang="de-CH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>
              <a:gd name="T0" fmla="*/ 0 w 5239"/>
              <a:gd name="T1" fmla="*/ 2147483647 h 3279"/>
              <a:gd name="T2" fmla="*/ 2147483647 w 5239"/>
              <a:gd name="T3" fmla="*/ 2147483647 h 3279"/>
              <a:gd name="T4" fmla="*/ 2147483647 w 5239"/>
              <a:gd name="T5" fmla="*/ 2147483647 h 3279"/>
              <a:gd name="T6" fmla="*/ 2147483647 w 5239"/>
              <a:gd name="T7" fmla="*/ 2147483647 h 3279"/>
              <a:gd name="T8" fmla="*/ 0 60000 65536"/>
              <a:gd name="T9" fmla="*/ 0 60000 65536"/>
              <a:gd name="T10" fmla="*/ 0 60000 65536"/>
              <a:gd name="T11" fmla="*/ 0 60000 65536"/>
              <a:gd name="T12" fmla="*/ 0 w 5239"/>
              <a:gd name="T13" fmla="*/ 0 h 3279"/>
              <a:gd name="T14" fmla="*/ 5239 w 5239"/>
              <a:gd name="T15" fmla="*/ 3279 h 3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4932040" y="1628800"/>
            <a:ext cx="3240360" cy="2520280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/>
          <a:lstStyle/>
          <a:p>
            <a:pPr>
              <a:spcBef>
                <a:spcPct val="40000"/>
              </a:spcBef>
              <a:buClr>
                <a:srgbClr val="B2B2B2"/>
              </a:buClr>
            </a:pP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conception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actualisée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modernisation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l‘aspect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éclairage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LEDs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  <a:tabLst>
                <a:tab pos="180975" algn="l"/>
              </a:tabLst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l‘utilisateur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comprend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aisément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le sens de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passage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s‘il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s‘est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trompé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 sens</a:t>
            </a: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anti-retour (</a:t>
            </a:r>
            <a:r>
              <a:rPr lang="de-DE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technologie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améliorée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-sens 99-100%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niveau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réhaussé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REAL TIME   (</a:t>
            </a:r>
            <a:r>
              <a:rPr lang="de-DE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FlipFlows</a:t>
            </a:r>
            <a:endParaRPr lang="de-DE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  <a:tabLst>
                <a:tab pos="180975" algn="l"/>
              </a:tabLst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suivi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centralisée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FlipFlows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seul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de-DE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lang="de-DE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statistiques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disponibles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alarmes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relayés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par le web, e-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mails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etc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107504" y="1988840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A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355976" y="1484784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491880" y="1916832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B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379889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6256"/>
            <a:ext cx="8137525" cy="6103144"/>
          </a:xfrm>
          <a:prstGeom prst="rect">
            <a:avLst/>
          </a:prstGeom>
        </p:spPr>
      </p:pic>
      <p:sp>
        <p:nvSpPr>
          <p:cNvPr id="16386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>
              <a:gd name="T0" fmla="*/ 0 w 5755"/>
              <a:gd name="T1" fmla="*/ 2147483647 h 3981"/>
              <a:gd name="T2" fmla="*/ 2147483647 w 5755"/>
              <a:gd name="T3" fmla="*/ 0 h 3981"/>
              <a:gd name="T4" fmla="*/ 2147483647 w 5755"/>
              <a:gd name="T5" fmla="*/ 2147483647 h 3981"/>
              <a:gd name="T6" fmla="*/ 2147483647 w 5755"/>
              <a:gd name="T7" fmla="*/ 2147483647 h 3981"/>
              <a:gd name="T8" fmla="*/ 2147483647 w 5755"/>
              <a:gd name="T9" fmla="*/ 2147483647 h 3981"/>
              <a:gd name="T10" fmla="*/ 2147483647 w 5755"/>
              <a:gd name="T11" fmla="*/ 2147483647 h 3981"/>
              <a:gd name="T12" fmla="*/ 2147483647 w 5755"/>
              <a:gd name="T13" fmla="*/ 2147483647 h 3981"/>
              <a:gd name="T14" fmla="*/ 2147483647 w 5755"/>
              <a:gd name="T15" fmla="*/ 2147483647 h 3981"/>
              <a:gd name="T16" fmla="*/ 2147483647 w 5755"/>
              <a:gd name="T17" fmla="*/ 2147483647 h 3981"/>
              <a:gd name="T18" fmla="*/ 2147483647 w 5755"/>
              <a:gd name="T19" fmla="*/ 2147483647 h 3981"/>
              <a:gd name="T20" fmla="*/ 0 w 5755"/>
              <a:gd name="T21" fmla="*/ 2147483647 h 39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55"/>
              <a:gd name="T34" fmla="*/ 0 h 3981"/>
              <a:gd name="T35" fmla="*/ 5755 w 5755"/>
              <a:gd name="T36" fmla="*/ 3981 h 39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CH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conception</a:t>
            </a: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actualisée</a:t>
            </a: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CH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guidage</a:t>
            </a: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passagers</a:t>
            </a: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par des LEDs (OPTION)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>
              <a:gd name="T0" fmla="*/ 0 w 5239"/>
              <a:gd name="T1" fmla="*/ 2147483647 h 3279"/>
              <a:gd name="T2" fmla="*/ 2147483647 w 5239"/>
              <a:gd name="T3" fmla="*/ 2147483647 h 3279"/>
              <a:gd name="T4" fmla="*/ 2147483647 w 5239"/>
              <a:gd name="T5" fmla="*/ 2147483647 h 3279"/>
              <a:gd name="T6" fmla="*/ 2147483647 w 5239"/>
              <a:gd name="T7" fmla="*/ 2147483647 h 3279"/>
              <a:gd name="T8" fmla="*/ 0 60000 65536"/>
              <a:gd name="T9" fmla="*/ 0 60000 65536"/>
              <a:gd name="T10" fmla="*/ 0 60000 65536"/>
              <a:gd name="T11" fmla="*/ 0 60000 65536"/>
              <a:gd name="T12" fmla="*/ 0 w 5239"/>
              <a:gd name="T13" fmla="*/ 0 h 3279"/>
              <a:gd name="T14" fmla="*/ 5239 w 5239"/>
              <a:gd name="T15" fmla="*/ 3279 h 3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Freeform 23"/>
          <p:cNvSpPr>
            <a:spLocks/>
          </p:cNvSpPr>
          <p:nvPr/>
        </p:nvSpPr>
        <p:spPr bwMode="auto">
          <a:xfrm>
            <a:off x="454024" y="1973262"/>
            <a:ext cx="7089775" cy="4198938"/>
          </a:xfrm>
          <a:custGeom>
            <a:avLst/>
            <a:gdLst>
              <a:gd name="T0" fmla="*/ 0 w 4466"/>
              <a:gd name="T1" fmla="*/ 2147483647 h 2645"/>
              <a:gd name="T2" fmla="*/ 0 w 4466"/>
              <a:gd name="T3" fmla="*/ 0 h 2645"/>
              <a:gd name="T4" fmla="*/ 2147483647 w 4466"/>
              <a:gd name="T5" fmla="*/ 2147483647 h 2645"/>
              <a:gd name="T6" fmla="*/ 2147483647 w 4466"/>
              <a:gd name="T7" fmla="*/ 2147483647 h 2645"/>
              <a:gd name="T8" fmla="*/ 2147483647 w 4466"/>
              <a:gd name="T9" fmla="*/ 2147483647 h 2645"/>
              <a:gd name="T10" fmla="*/ 2147483647 w 4466"/>
              <a:gd name="T11" fmla="*/ 2147483647 h 2645"/>
              <a:gd name="T12" fmla="*/ 2147483647 w 4466"/>
              <a:gd name="T13" fmla="*/ 2147483647 h 2645"/>
              <a:gd name="T14" fmla="*/ 2147483647 w 4466"/>
              <a:gd name="T15" fmla="*/ 2147483647 h 2645"/>
              <a:gd name="T16" fmla="*/ 2147483647 w 4466"/>
              <a:gd name="T17" fmla="*/ 2147483647 h 2645"/>
              <a:gd name="T18" fmla="*/ 2147483647 w 4466"/>
              <a:gd name="T19" fmla="*/ 2147483647 h 2645"/>
              <a:gd name="T20" fmla="*/ 2147483647 w 4466"/>
              <a:gd name="T21" fmla="*/ 2147483647 h 2645"/>
              <a:gd name="T22" fmla="*/ 2147483647 w 4466"/>
              <a:gd name="T23" fmla="*/ 2147483647 h 2645"/>
              <a:gd name="T24" fmla="*/ 2147483647 w 4466"/>
              <a:gd name="T25" fmla="*/ 2147483647 h 2645"/>
              <a:gd name="T26" fmla="*/ 0 w 4466"/>
              <a:gd name="T27" fmla="*/ 2147483647 h 26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66"/>
              <a:gd name="T43" fmla="*/ 0 h 2645"/>
              <a:gd name="T44" fmla="*/ 4466 w 4466"/>
              <a:gd name="T45" fmla="*/ 2645 h 264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7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Rectangle 24"/>
          <p:cNvSpPr>
            <a:spLocks noChangeArrowheads="1"/>
          </p:cNvSpPr>
          <p:nvPr/>
        </p:nvSpPr>
        <p:spPr bwMode="auto">
          <a:xfrm>
            <a:off x="609600" y="2420888"/>
            <a:ext cx="6770712" cy="3598912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3" name="Rectangle 25"/>
          <p:cNvSpPr>
            <a:spLocks noChangeArrowheads="1"/>
          </p:cNvSpPr>
          <p:nvPr/>
        </p:nvSpPr>
        <p:spPr bwMode="auto">
          <a:xfrm>
            <a:off x="609600" y="2087563"/>
            <a:ext cx="3276600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CH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conception</a:t>
            </a: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actualisée</a:t>
            </a:r>
            <a:r>
              <a:rPr lang="de-CH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  <a:r>
              <a:rPr lang="de-DE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1981200"/>
            <a:ext cx="2286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611560" y="2420888"/>
            <a:ext cx="6768752" cy="3600400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/>
          <a:lstStyle/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bandes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LED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habillages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couloir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customisation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LEDs et de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positions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endParaRPr lang="de-DE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éclairage du cheminement au sol par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LEDs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cours de développement</a:t>
            </a:r>
            <a:endParaRPr lang="de-DE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moderne et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guidage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facilité</a:t>
            </a:r>
            <a:endParaRPr lang="de-DE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Ellipse 18"/>
          <p:cNvSpPr/>
          <p:nvPr/>
        </p:nvSpPr>
        <p:spPr>
          <a:xfrm>
            <a:off x="72008" y="980728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A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356992"/>
            <a:ext cx="1561680" cy="2532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356992"/>
            <a:ext cx="1479731" cy="2528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068960"/>
            <a:ext cx="3140702" cy="2838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17266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6256"/>
            <a:ext cx="8137525" cy="6103144"/>
          </a:xfrm>
          <a:prstGeom prst="rect">
            <a:avLst/>
          </a:prstGeom>
        </p:spPr>
      </p:pic>
      <p:sp>
        <p:nvSpPr>
          <p:cNvPr id="16386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>
              <a:gd name="T0" fmla="*/ 0 w 5755"/>
              <a:gd name="T1" fmla="*/ 2147483647 h 3981"/>
              <a:gd name="T2" fmla="*/ 2147483647 w 5755"/>
              <a:gd name="T3" fmla="*/ 0 h 3981"/>
              <a:gd name="T4" fmla="*/ 2147483647 w 5755"/>
              <a:gd name="T5" fmla="*/ 2147483647 h 3981"/>
              <a:gd name="T6" fmla="*/ 2147483647 w 5755"/>
              <a:gd name="T7" fmla="*/ 2147483647 h 3981"/>
              <a:gd name="T8" fmla="*/ 2147483647 w 5755"/>
              <a:gd name="T9" fmla="*/ 2147483647 h 3981"/>
              <a:gd name="T10" fmla="*/ 2147483647 w 5755"/>
              <a:gd name="T11" fmla="*/ 2147483647 h 3981"/>
              <a:gd name="T12" fmla="*/ 2147483647 w 5755"/>
              <a:gd name="T13" fmla="*/ 2147483647 h 3981"/>
              <a:gd name="T14" fmla="*/ 2147483647 w 5755"/>
              <a:gd name="T15" fmla="*/ 2147483647 h 3981"/>
              <a:gd name="T16" fmla="*/ 2147483647 w 5755"/>
              <a:gd name="T17" fmla="*/ 2147483647 h 3981"/>
              <a:gd name="T18" fmla="*/ 2147483647 w 5755"/>
              <a:gd name="T19" fmla="*/ 2147483647 h 3981"/>
              <a:gd name="T20" fmla="*/ 0 w 5755"/>
              <a:gd name="T21" fmla="*/ 2147483647 h 39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55"/>
              <a:gd name="T34" fmla="*/ 0 h 3981"/>
              <a:gd name="T35" fmla="*/ 5755 w 5755"/>
              <a:gd name="T36" fmla="*/ 3981 h 39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" y="609600"/>
            <a:ext cx="7772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de-CH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	D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étection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anti-retour </a:t>
            </a:r>
            <a:r>
              <a:rPr lang="de-CH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CH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de-CH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amélioré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>
              <a:gd name="T0" fmla="*/ 0 w 5239"/>
              <a:gd name="T1" fmla="*/ 2147483647 h 3279"/>
              <a:gd name="T2" fmla="*/ 2147483647 w 5239"/>
              <a:gd name="T3" fmla="*/ 2147483647 h 3279"/>
              <a:gd name="T4" fmla="*/ 2147483647 w 5239"/>
              <a:gd name="T5" fmla="*/ 2147483647 h 3279"/>
              <a:gd name="T6" fmla="*/ 2147483647 w 5239"/>
              <a:gd name="T7" fmla="*/ 2147483647 h 3279"/>
              <a:gd name="T8" fmla="*/ 0 60000 65536"/>
              <a:gd name="T9" fmla="*/ 0 60000 65536"/>
              <a:gd name="T10" fmla="*/ 0 60000 65536"/>
              <a:gd name="T11" fmla="*/ 0 60000 65536"/>
              <a:gd name="T12" fmla="*/ 0 w 5239"/>
              <a:gd name="T13" fmla="*/ 0 h 3279"/>
              <a:gd name="T14" fmla="*/ 5239 w 5239"/>
              <a:gd name="T15" fmla="*/ 3279 h 3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Freeform 23"/>
          <p:cNvSpPr>
            <a:spLocks/>
          </p:cNvSpPr>
          <p:nvPr/>
        </p:nvSpPr>
        <p:spPr bwMode="auto">
          <a:xfrm>
            <a:off x="454024" y="1973262"/>
            <a:ext cx="7089775" cy="4198938"/>
          </a:xfrm>
          <a:custGeom>
            <a:avLst/>
            <a:gdLst>
              <a:gd name="T0" fmla="*/ 0 w 4466"/>
              <a:gd name="T1" fmla="*/ 2147483647 h 2645"/>
              <a:gd name="T2" fmla="*/ 0 w 4466"/>
              <a:gd name="T3" fmla="*/ 0 h 2645"/>
              <a:gd name="T4" fmla="*/ 2147483647 w 4466"/>
              <a:gd name="T5" fmla="*/ 2147483647 h 2645"/>
              <a:gd name="T6" fmla="*/ 2147483647 w 4466"/>
              <a:gd name="T7" fmla="*/ 2147483647 h 2645"/>
              <a:gd name="T8" fmla="*/ 2147483647 w 4466"/>
              <a:gd name="T9" fmla="*/ 2147483647 h 2645"/>
              <a:gd name="T10" fmla="*/ 2147483647 w 4466"/>
              <a:gd name="T11" fmla="*/ 2147483647 h 2645"/>
              <a:gd name="T12" fmla="*/ 2147483647 w 4466"/>
              <a:gd name="T13" fmla="*/ 2147483647 h 2645"/>
              <a:gd name="T14" fmla="*/ 2147483647 w 4466"/>
              <a:gd name="T15" fmla="*/ 2147483647 h 2645"/>
              <a:gd name="T16" fmla="*/ 2147483647 w 4466"/>
              <a:gd name="T17" fmla="*/ 2147483647 h 2645"/>
              <a:gd name="T18" fmla="*/ 2147483647 w 4466"/>
              <a:gd name="T19" fmla="*/ 2147483647 h 2645"/>
              <a:gd name="T20" fmla="*/ 2147483647 w 4466"/>
              <a:gd name="T21" fmla="*/ 2147483647 h 2645"/>
              <a:gd name="T22" fmla="*/ 2147483647 w 4466"/>
              <a:gd name="T23" fmla="*/ 2147483647 h 2645"/>
              <a:gd name="T24" fmla="*/ 2147483647 w 4466"/>
              <a:gd name="T25" fmla="*/ 2147483647 h 2645"/>
              <a:gd name="T26" fmla="*/ 0 w 4466"/>
              <a:gd name="T27" fmla="*/ 2147483647 h 26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66"/>
              <a:gd name="T43" fmla="*/ 0 h 2645"/>
              <a:gd name="T44" fmla="*/ 4466 w 4466"/>
              <a:gd name="T45" fmla="*/ 2645 h 264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7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Rectangle 24"/>
          <p:cNvSpPr>
            <a:spLocks noChangeArrowheads="1"/>
          </p:cNvSpPr>
          <p:nvPr/>
        </p:nvSpPr>
        <p:spPr bwMode="auto">
          <a:xfrm>
            <a:off x="609600" y="2420888"/>
            <a:ext cx="6781800" cy="3598912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-sens  99-100% -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sécurisation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haut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niveau</a:t>
            </a:r>
            <a:endParaRPr lang="de-CH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3" name="Rectangle 25"/>
          <p:cNvSpPr>
            <a:spLocks noChangeArrowheads="1"/>
          </p:cNvSpPr>
          <p:nvPr/>
        </p:nvSpPr>
        <p:spPr bwMode="auto">
          <a:xfrm>
            <a:off x="609600" y="2087563"/>
            <a:ext cx="6338664" cy="2308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de-DE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</a:t>
            </a:r>
            <a:r>
              <a:rPr lang="de-DE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capteurs</a:t>
            </a:r>
            <a:r>
              <a:rPr lang="de-DE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anti-retour</a:t>
            </a:r>
            <a:endParaRPr lang="de-DE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1981200"/>
            <a:ext cx="2286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683568" y="2564904"/>
            <a:ext cx="3168352" cy="3024336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/>
          <a:lstStyle/>
          <a:p>
            <a:pPr>
              <a:spcBef>
                <a:spcPct val="40000"/>
              </a:spcBef>
              <a:buClr>
                <a:srgbClr val="B2B2B2"/>
              </a:buClr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Nouvelle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de-DE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TOF =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technologie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„Time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extrêmement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fiable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peu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sensible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interférences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lumineuses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fonctionne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efficacement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de-D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de-D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d‘éclairages</a:t>
            </a:r>
            <a:endParaRPr lang="de-DE" sz="1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comptage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passages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des tentatives de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sabotage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(en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40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Encombrement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40000"/>
              </a:spcBef>
              <a:buClr>
                <a:srgbClr val="B2B2B2"/>
              </a:buClr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356992"/>
            <a:ext cx="1728415" cy="8573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llipse 17"/>
          <p:cNvSpPr/>
          <p:nvPr/>
        </p:nvSpPr>
        <p:spPr>
          <a:xfrm>
            <a:off x="72008" y="980728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B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564904"/>
            <a:ext cx="1632571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1" y="2636912"/>
            <a:ext cx="1584176" cy="586546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6" name="Ellipse 25"/>
          <p:cNvSpPr/>
          <p:nvPr/>
        </p:nvSpPr>
        <p:spPr>
          <a:xfrm>
            <a:off x="4499992" y="2852936"/>
            <a:ext cx="360040" cy="14401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28"/>
          <p:cNvCxnSpPr>
            <a:stCxn id="26" idx="6"/>
            <a:endCxn id="8199" idx="1"/>
          </p:cNvCxnSpPr>
          <p:nvPr/>
        </p:nvCxnSpPr>
        <p:spPr>
          <a:xfrm>
            <a:off x="4860032" y="2924944"/>
            <a:ext cx="792089" cy="524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apezoid 31"/>
          <p:cNvSpPr/>
          <p:nvPr/>
        </p:nvSpPr>
        <p:spPr>
          <a:xfrm>
            <a:off x="4283968" y="4365104"/>
            <a:ext cx="792088" cy="360040"/>
          </a:xfrm>
          <a:prstGeom prst="trapezoid">
            <a:avLst/>
          </a:prstGeom>
          <a:solidFill>
            <a:srgbClr val="00B050">
              <a:alpha val="60000"/>
            </a:srgbClr>
          </a:solidFill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bg1"/>
                </a:solidFill>
              </a:rPr>
              <a:t>TOF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4725144"/>
            <a:ext cx="2304256" cy="7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17266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6256"/>
            <a:ext cx="8137525" cy="6103144"/>
          </a:xfrm>
          <a:prstGeom prst="rect">
            <a:avLst/>
          </a:prstGeom>
        </p:spPr>
      </p:pic>
      <p:sp>
        <p:nvSpPr>
          <p:cNvPr id="16386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>
              <a:gd name="T0" fmla="*/ 0 w 5755"/>
              <a:gd name="T1" fmla="*/ 2147483647 h 3981"/>
              <a:gd name="T2" fmla="*/ 2147483647 w 5755"/>
              <a:gd name="T3" fmla="*/ 0 h 3981"/>
              <a:gd name="T4" fmla="*/ 2147483647 w 5755"/>
              <a:gd name="T5" fmla="*/ 2147483647 h 3981"/>
              <a:gd name="T6" fmla="*/ 2147483647 w 5755"/>
              <a:gd name="T7" fmla="*/ 2147483647 h 3981"/>
              <a:gd name="T8" fmla="*/ 2147483647 w 5755"/>
              <a:gd name="T9" fmla="*/ 2147483647 h 3981"/>
              <a:gd name="T10" fmla="*/ 2147483647 w 5755"/>
              <a:gd name="T11" fmla="*/ 2147483647 h 3981"/>
              <a:gd name="T12" fmla="*/ 2147483647 w 5755"/>
              <a:gd name="T13" fmla="*/ 2147483647 h 3981"/>
              <a:gd name="T14" fmla="*/ 2147483647 w 5755"/>
              <a:gd name="T15" fmla="*/ 2147483647 h 3981"/>
              <a:gd name="T16" fmla="*/ 2147483647 w 5755"/>
              <a:gd name="T17" fmla="*/ 2147483647 h 3981"/>
              <a:gd name="T18" fmla="*/ 2147483647 w 5755"/>
              <a:gd name="T19" fmla="*/ 2147483647 h 3981"/>
              <a:gd name="T20" fmla="*/ 0 w 5755"/>
              <a:gd name="T21" fmla="*/ 2147483647 h 39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55"/>
              <a:gd name="T34" fmla="*/ 0 h 3981"/>
              <a:gd name="T35" fmla="*/ 5755 w 5755"/>
              <a:gd name="T36" fmla="*/ 3981 h 39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de-CH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	 D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étection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anti-retour </a:t>
            </a:r>
            <a:r>
              <a:rPr lang="de-CH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CH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de-CH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amélioré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>
              <a:gd name="T0" fmla="*/ 0 w 5239"/>
              <a:gd name="T1" fmla="*/ 2147483647 h 3279"/>
              <a:gd name="T2" fmla="*/ 2147483647 w 5239"/>
              <a:gd name="T3" fmla="*/ 2147483647 h 3279"/>
              <a:gd name="T4" fmla="*/ 2147483647 w 5239"/>
              <a:gd name="T5" fmla="*/ 2147483647 h 3279"/>
              <a:gd name="T6" fmla="*/ 2147483647 w 5239"/>
              <a:gd name="T7" fmla="*/ 2147483647 h 3279"/>
              <a:gd name="T8" fmla="*/ 0 60000 65536"/>
              <a:gd name="T9" fmla="*/ 0 60000 65536"/>
              <a:gd name="T10" fmla="*/ 0 60000 65536"/>
              <a:gd name="T11" fmla="*/ 0 60000 65536"/>
              <a:gd name="T12" fmla="*/ 0 w 5239"/>
              <a:gd name="T13" fmla="*/ 0 h 3279"/>
              <a:gd name="T14" fmla="*/ 5239 w 5239"/>
              <a:gd name="T15" fmla="*/ 3279 h 3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Freeform 23"/>
          <p:cNvSpPr>
            <a:spLocks/>
          </p:cNvSpPr>
          <p:nvPr/>
        </p:nvSpPr>
        <p:spPr bwMode="auto">
          <a:xfrm>
            <a:off x="454024" y="1973262"/>
            <a:ext cx="7089775" cy="4198938"/>
          </a:xfrm>
          <a:custGeom>
            <a:avLst/>
            <a:gdLst>
              <a:gd name="T0" fmla="*/ 0 w 4466"/>
              <a:gd name="T1" fmla="*/ 2147483647 h 2645"/>
              <a:gd name="T2" fmla="*/ 0 w 4466"/>
              <a:gd name="T3" fmla="*/ 0 h 2645"/>
              <a:gd name="T4" fmla="*/ 2147483647 w 4466"/>
              <a:gd name="T5" fmla="*/ 2147483647 h 2645"/>
              <a:gd name="T6" fmla="*/ 2147483647 w 4466"/>
              <a:gd name="T7" fmla="*/ 2147483647 h 2645"/>
              <a:gd name="T8" fmla="*/ 2147483647 w 4466"/>
              <a:gd name="T9" fmla="*/ 2147483647 h 2645"/>
              <a:gd name="T10" fmla="*/ 2147483647 w 4466"/>
              <a:gd name="T11" fmla="*/ 2147483647 h 2645"/>
              <a:gd name="T12" fmla="*/ 2147483647 w 4466"/>
              <a:gd name="T13" fmla="*/ 2147483647 h 2645"/>
              <a:gd name="T14" fmla="*/ 2147483647 w 4466"/>
              <a:gd name="T15" fmla="*/ 2147483647 h 2645"/>
              <a:gd name="T16" fmla="*/ 2147483647 w 4466"/>
              <a:gd name="T17" fmla="*/ 2147483647 h 2645"/>
              <a:gd name="T18" fmla="*/ 2147483647 w 4466"/>
              <a:gd name="T19" fmla="*/ 2147483647 h 2645"/>
              <a:gd name="T20" fmla="*/ 2147483647 w 4466"/>
              <a:gd name="T21" fmla="*/ 2147483647 h 2645"/>
              <a:gd name="T22" fmla="*/ 2147483647 w 4466"/>
              <a:gd name="T23" fmla="*/ 2147483647 h 2645"/>
              <a:gd name="T24" fmla="*/ 2147483647 w 4466"/>
              <a:gd name="T25" fmla="*/ 2147483647 h 2645"/>
              <a:gd name="T26" fmla="*/ 0 w 4466"/>
              <a:gd name="T27" fmla="*/ 2147483647 h 26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66"/>
              <a:gd name="T43" fmla="*/ 0 h 2645"/>
              <a:gd name="T44" fmla="*/ 4466 w 4466"/>
              <a:gd name="T45" fmla="*/ 2645 h 264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7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Rectangle 24"/>
          <p:cNvSpPr>
            <a:spLocks noChangeArrowheads="1"/>
          </p:cNvSpPr>
          <p:nvPr/>
        </p:nvSpPr>
        <p:spPr bwMode="auto">
          <a:xfrm>
            <a:off x="609600" y="2420888"/>
            <a:ext cx="6781800" cy="3598912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meilleure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anti-retour –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99-100%</a:t>
            </a:r>
            <a:endParaRPr lang="de-CH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3" name="Rectangle 25"/>
          <p:cNvSpPr>
            <a:spLocks noChangeArrowheads="1"/>
          </p:cNvSpPr>
          <p:nvPr/>
        </p:nvSpPr>
        <p:spPr bwMode="auto">
          <a:xfrm>
            <a:off x="609600" y="2087563"/>
            <a:ext cx="6338664" cy="2308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de-DE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de-DE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Optimum de </a:t>
            </a:r>
            <a:r>
              <a:rPr lang="de-DE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Détection</a:t>
            </a:r>
            <a:r>
              <a:rPr lang="de-DE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anti-retour</a:t>
            </a:r>
            <a:endParaRPr lang="de-DE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1981200"/>
            <a:ext cx="2286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llipse 17"/>
          <p:cNvSpPr/>
          <p:nvPr/>
        </p:nvSpPr>
        <p:spPr>
          <a:xfrm>
            <a:off x="72008" y="980728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B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496372"/>
            <a:ext cx="3672408" cy="3005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492896"/>
            <a:ext cx="1939083" cy="306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Ellipse 31"/>
          <p:cNvSpPr/>
          <p:nvPr/>
        </p:nvSpPr>
        <p:spPr>
          <a:xfrm>
            <a:off x="5868144" y="2708920"/>
            <a:ext cx="36004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32"/>
          <p:cNvCxnSpPr>
            <a:stCxn id="32" idx="6"/>
            <a:endCxn id="43" idx="3"/>
          </p:cNvCxnSpPr>
          <p:nvPr/>
        </p:nvCxnSpPr>
        <p:spPr>
          <a:xfrm>
            <a:off x="6228184" y="2780928"/>
            <a:ext cx="270030" cy="223224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5868144" y="2852936"/>
            <a:ext cx="360040" cy="14401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28"/>
          <p:cNvCxnSpPr>
            <a:stCxn id="26" idx="4"/>
            <a:endCxn id="42" idx="1"/>
          </p:cNvCxnSpPr>
          <p:nvPr/>
        </p:nvCxnSpPr>
        <p:spPr>
          <a:xfrm flipH="1">
            <a:off x="5697125" y="2996952"/>
            <a:ext cx="351039" cy="16921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rapezoid 41"/>
          <p:cNvSpPr/>
          <p:nvPr/>
        </p:nvSpPr>
        <p:spPr>
          <a:xfrm>
            <a:off x="5652120" y="4509120"/>
            <a:ext cx="792088" cy="360040"/>
          </a:xfrm>
          <a:prstGeom prst="trapezoid">
            <a:avLst/>
          </a:prstGeom>
          <a:solidFill>
            <a:srgbClr val="00B050">
              <a:alpha val="60000"/>
            </a:srgbClr>
          </a:solidFill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TOF</a:t>
            </a:r>
            <a:endParaRPr lang="de-DE" sz="1000" dirty="0"/>
          </a:p>
        </p:txBody>
      </p:sp>
      <p:sp>
        <p:nvSpPr>
          <p:cNvPr id="43" name="Trapezoid 42"/>
          <p:cNvSpPr/>
          <p:nvPr/>
        </p:nvSpPr>
        <p:spPr>
          <a:xfrm>
            <a:off x="5580112" y="4941168"/>
            <a:ext cx="936104" cy="144016"/>
          </a:xfrm>
          <a:prstGeom prst="trapezoid">
            <a:avLst/>
          </a:prstGeom>
          <a:solidFill>
            <a:srgbClr val="FF0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050" dirty="0" smtClean="0"/>
              <a:t>Infrared</a:t>
            </a:r>
            <a:endParaRPr lang="de-DE" sz="1050" dirty="0"/>
          </a:p>
        </p:txBody>
      </p:sp>
      <p:sp>
        <p:nvSpPr>
          <p:cNvPr id="44" name="Trapezoid 43"/>
          <p:cNvSpPr/>
          <p:nvPr/>
        </p:nvSpPr>
        <p:spPr>
          <a:xfrm>
            <a:off x="5436096" y="5157192"/>
            <a:ext cx="1224136" cy="360040"/>
          </a:xfrm>
          <a:prstGeom prst="trapezoid">
            <a:avLst/>
          </a:prstGeom>
          <a:solidFill>
            <a:srgbClr val="00B0F0">
              <a:alpha val="4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Radar</a:t>
            </a:r>
            <a:endParaRPr lang="de-DE" sz="1000" dirty="0"/>
          </a:p>
        </p:txBody>
      </p:sp>
      <p:cxnSp>
        <p:nvCxnSpPr>
          <p:cNvPr id="47" name="Gerade Verbindung 46"/>
          <p:cNvCxnSpPr>
            <a:stCxn id="32" idx="2"/>
            <a:endCxn id="43" idx="1"/>
          </p:cNvCxnSpPr>
          <p:nvPr/>
        </p:nvCxnSpPr>
        <p:spPr>
          <a:xfrm flipH="1">
            <a:off x="5598114" y="2780928"/>
            <a:ext cx="270030" cy="223224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>
            <a:stCxn id="32" idx="2"/>
            <a:endCxn id="44" idx="1"/>
          </p:cNvCxnSpPr>
          <p:nvPr/>
        </p:nvCxnSpPr>
        <p:spPr>
          <a:xfrm flipH="1">
            <a:off x="5481101" y="2780928"/>
            <a:ext cx="387043" cy="255628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>
            <a:stCxn id="32" idx="6"/>
            <a:endCxn id="44" idx="3"/>
          </p:cNvCxnSpPr>
          <p:nvPr/>
        </p:nvCxnSpPr>
        <p:spPr>
          <a:xfrm>
            <a:off x="6228184" y="2780928"/>
            <a:ext cx="387043" cy="255628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26" idx="4"/>
            <a:endCxn id="42" idx="3"/>
          </p:cNvCxnSpPr>
          <p:nvPr/>
        </p:nvCxnSpPr>
        <p:spPr>
          <a:xfrm>
            <a:off x="6048164" y="2996952"/>
            <a:ext cx="351039" cy="16921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/>
          <p:cNvSpPr/>
          <p:nvPr/>
        </p:nvSpPr>
        <p:spPr>
          <a:xfrm>
            <a:off x="2051720" y="2708920"/>
            <a:ext cx="360040" cy="14401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Ellipse 62"/>
          <p:cNvSpPr/>
          <p:nvPr/>
        </p:nvSpPr>
        <p:spPr>
          <a:xfrm>
            <a:off x="2267744" y="2564904"/>
            <a:ext cx="360040" cy="1440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9" name="Gerade Verbindung mit Pfeil 108"/>
          <p:cNvCxnSpPr/>
          <p:nvPr/>
        </p:nvCxnSpPr>
        <p:spPr>
          <a:xfrm>
            <a:off x="2771800" y="4869160"/>
            <a:ext cx="1152128" cy="576064"/>
          </a:xfrm>
          <a:prstGeom prst="straightConnector1">
            <a:avLst/>
          </a:prstGeom>
          <a:ln w="41275">
            <a:solidFill>
              <a:srgbClr val="00B0F0">
                <a:alpha val="41000"/>
              </a:srgb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109"/>
          <p:cNvCxnSpPr/>
          <p:nvPr/>
        </p:nvCxnSpPr>
        <p:spPr>
          <a:xfrm>
            <a:off x="2411760" y="4653136"/>
            <a:ext cx="360040" cy="216024"/>
          </a:xfrm>
          <a:prstGeom prst="straightConnector1">
            <a:avLst/>
          </a:prstGeom>
          <a:ln w="41275">
            <a:solidFill>
              <a:srgbClr val="FF0000">
                <a:alpha val="49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mit Pfeil 112"/>
          <p:cNvCxnSpPr/>
          <p:nvPr/>
        </p:nvCxnSpPr>
        <p:spPr>
          <a:xfrm>
            <a:off x="1907704" y="4437112"/>
            <a:ext cx="432048" cy="216024"/>
          </a:xfrm>
          <a:prstGeom prst="straightConnector1">
            <a:avLst/>
          </a:prstGeom>
          <a:ln w="41275">
            <a:solidFill>
              <a:srgbClr val="00B050">
                <a:alpha val="60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17266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3"/>
          <p:cNvSpPr>
            <a:spLocks/>
          </p:cNvSpPr>
          <p:nvPr/>
        </p:nvSpPr>
        <p:spPr bwMode="auto">
          <a:xfrm>
            <a:off x="454024" y="1340768"/>
            <a:ext cx="7862392" cy="4680520"/>
          </a:xfrm>
          <a:custGeom>
            <a:avLst/>
            <a:gdLst>
              <a:gd name="T0" fmla="*/ 0 w 4466"/>
              <a:gd name="T1" fmla="*/ 2147483647 h 2645"/>
              <a:gd name="T2" fmla="*/ 0 w 4466"/>
              <a:gd name="T3" fmla="*/ 0 h 2645"/>
              <a:gd name="T4" fmla="*/ 2147483647 w 4466"/>
              <a:gd name="T5" fmla="*/ 2147483647 h 2645"/>
              <a:gd name="T6" fmla="*/ 2147483647 w 4466"/>
              <a:gd name="T7" fmla="*/ 2147483647 h 2645"/>
              <a:gd name="T8" fmla="*/ 2147483647 w 4466"/>
              <a:gd name="T9" fmla="*/ 2147483647 h 2645"/>
              <a:gd name="T10" fmla="*/ 2147483647 w 4466"/>
              <a:gd name="T11" fmla="*/ 2147483647 h 2645"/>
              <a:gd name="T12" fmla="*/ 2147483647 w 4466"/>
              <a:gd name="T13" fmla="*/ 2147483647 h 2645"/>
              <a:gd name="T14" fmla="*/ 2147483647 w 4466"/>
              <a:gd name="T15" fmla="*/ 2147483647 h 2645"/>
              <a:gd name="T16" fmla="*/ 2147483647 w 4466"/>
              <a:gd name="T17" fmla="*/ 2147483647 h 2645"/>
              <a:gd name="T18" fmla="*/ 2147483647 w 4466"/>
              <a:gd name="T19" fmla="*/ 2147483647 h 2645"/>
              <a:gd name="T20" fmla="*/ 2147483647 w 4466"/>
              <a:gd name="T21" fmla="*/ 2147483647 h 2645"/>
              <a:gd name="T22" fmla="*/ 2147483647 w 4466"/>
              <a:gd name="T23" fmla="*/ 2147483647 h 2645"/>
              <a:gd name="T24" fmla="*/ 2147483647 w 4466"/>
              <a:gd name="T25" fmla="*/ 2147483647 h 2645"/>
              <a:gd name="T26" fmla="*/ 0 w 4466"/>
              <a:gd name="T27" fmla="*/ 2147483647 h 26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66"/>
              <a:gd name="T43" fmla="*/ 0 h 2645"/>
              <a:gd name="T44" fmla="*/ 4466 w 4466"/>
              <a:gd name="T45" fmla="*/ 2645 h 264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7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facilement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installé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PC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relié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(LAN)</a:t>
            </a: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FlipFlows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peuvent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connectés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par le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former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seul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l‘aéroport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demande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explicitement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nous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pouvons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utiliser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accès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faire du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Notre </a:t>
            </a:r>
            <a:r>
              <a:rPr lang="de-DE" sz="15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de-DE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DE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aussi</a:t>
            </a:r>
            <a:r>
              <a:rPr lang="de-DE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efficace</a:t>
            </a:r>
            <a:r>
              <a:rPr lang="de-DE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DE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15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vôtre</a:t>
            </a:r>
            <a:r>
              <a:rPr lang="de-DE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5572447" cy="39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record REAL TIME –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FlipFlow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2008" y="980728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C</a:t>
            </a:r>
            <a:endParaRPr lang="de-DE" sz="2400" b="1" dirty="0">
              <a:solidFill>
                <a:schemeClr val="tx1"/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467544" y="3284984"/>
            <a:ext cx="5544616" cy="3024336"/>
            <a:chOff x="467544" y="3068960"/>
            <a:chExt cx="5544616" cy="3024336"/>
          </a:xfrm>
        </p:grpSpPr>
        <p:cxnSp>
          <p:nvCxnSpPr>
            <p:cNvPr id="10" name="Gerade Verbindung 9"/>
            <p:cNvCxnSpPr>
              <a:stCxn id="6" idx="1"/>
            </p:cNvCxnSpPr>
            <p:nvPr/>
          </p:nvCxnSpPr>
          <p:spPr>
            <a:xfrm flipV="1">
              <a:off x="467544" y="3068960"/>
              <a:ext cx="2160240" cy="14673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 flipH="1" flipV="1">
              <a:off x="2483768" y="3140968"/>
              <a:ext cx="3528392" cy="7920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flipH="1">
              <a:off x="4355976" y="3933056"/>
              <a:ext cx="1656184" cy="2160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Gerade Verbindung 16"/>
            <p:cNvCxnSpPr>
              <a:stCxn id="6" idx="1"/>
            </p:cNvCxnSpPr>
            <p:nvPr/>
          </p:nvCxnSpPr>
          <p:spPr>
            <a:xfrm>
              <a:off x="467544" y="4752298"/>
              <a:ext cx="3960440" cy="12689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2" name="Textfeld 21"/>
          <p:cNvSpPr txBox="1"/>
          <p:nvPr/>
        </p:nvSpPr>
        <p:spPr>
          <a:xfrm rot="781788">
            <a:off x="3347174" y="3859623"/>
            <a:ext cx="2560901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local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area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network</a:t>
            </a:r>
            <a:r>
              <a:rPr lang="de-DE" b="1" dirty="0" smtClean="0">
                <a:solidFill>
                  <a:srgbClr val="FF0000"/>
                </a:solidFill>
              </a:rPr>
              <a:t> (LAN)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Bildergebnis für serv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437112"/>
            <a:ext cx="470951" cy="72700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</p:pic>
      <p:cxnSp>
        <p:nvCxnSpPr>
          <p:cNvPr id="25" name="Gerade Verbindung 24"/>
          <p:cNvCxnSpPr>
            <a:stCxn id="6146" idx="1"/>
          </p:cNvCxnSpPr>
          <p:nvPr/>
        </p:nvCxnSpPr>
        <p:spPr>
          <a:xfrm flipH="1" flipV="1">
            <a:off x="3203848" y="4797153"/>
            <a:ext cx="1224136" cy="346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933056"/>
            <a:ext cx="579657" cy="5577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103465"/>
            <a:ext cx="579657" cy="5577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743425"/>
            <a:ext cx="579657" cy="5577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005064"/>
            <a:ext cx="579657" cy="5577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5" name="Gerade Verbindung 34"/>
          <p:cNvCxnSpPr>
            <a:endCxn id="6147" idx="2"/>
          </p:cNvCxnSpPr>
          <p:nvPr/>
        </p:nvCxnSpPr>
        <p:spPr>
          <a:xfrm flipH="1" flipV="1">
            <a:off x="2629581" y="4490839"/>
            <a:ext cx="646275" cy="306313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>
            <a:endCxn id="29" idx="3"/>
          </p:cNvCxnSpPr>
          <p:nvPr/>
        </p:nvCxnSpPr>
        <p:spPr>
          <a:xfrm flipH="1">
            <a:off x="2703385" y="4797152"/>
            <a:ext cx="572472" cy="225165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>
            <a:endCxn id="28" idx="0"/>
          </p:cNvCxnSpPr>
          <p:nvPr/>
        </p:nvCxnSpPr>
        <p:spPr>
          <a:xfrm>
            <a:off x="3563888" y="4797152"/>
            <a:ext cx="1797" cy="306313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stCxn id="31" idx="2"/>
          </p:cNvCxnSpPr>
          <p:nvPr/>
        </p:nvCxnSpPr>
        <p:spPr>
          <a:xfrm flipH="1">
            <a:off x="3779912" y="4562847"/>
            <a:ext cx="1797" cy="234305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eck 53"/>
          <p:cNvSpPr/>
          <p:nvPr/>
        </p:nvSpPr>
        <p:spPr>
          <a:xfrm>
            <a:off x="179512" y="6525344"/>
            <a:ext cx="7128792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6351" y="4221088"/>
            <a:ext cx="1022033" cy="11955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" name="Textfeld 62"/>
          <p:cNvSpPr txBox="1"/>
          <p:nvPr/>
        </p:nvSpPr>
        <p:spPr>
          <a:xfrm>
            <a:off x="6012160" y="5482099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Record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156176" y="3338408"/>
            <a:ext cx="1872208" cy="7386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</a:rPr>
              <a:t>Cisco </a:t>
            </a:r>
            <a:r>
              <a:rPr lang="de-DE" sz="1400" b="1" dirty="0" err="1" smtClean="0">
                <a:solidFill>
                  <a:schemeClr val="bg1">
                    <a:lumMod val="65000"/>
                  </a:schemeClr>
                </a:solidFill>
              </a:rPr>
              <a:t>Webex</a:t>
            </a:r>
            <a:endParaRPr lang="de-DE" sz="1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</a:rPr>
              <a:t>Teamviewer</a:t>
            </a:r>
          </a:p>
          <a:p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</a:rPr>
              <a:t>etc.</a:t>
            </a:r>
            <a:endParaRPr lang="de-DE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7643" y="4581128"/>
            <a:ext cx="480581" cy="47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" name="Gerade Verbindung mit Pfeil 68"/>
          <p:cNvCxnSpPr>
            <a:stCxn id="6152" idx="3"/>
            <a:endCxn id="6148" idx="1"/>
          </p:cNvCxnSpPr>
          <p:nvPr/>
        </p:nvCxnSpPr>
        <p:spPr>
          <a:xfrm>
            <a:off x="6588224" y="4816785"/>
            <a:ext cx="418127" cy="2096"/>
          </a:xfrm>
          <a:prstGeom prst="straightConnector1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>
            <a:stCxn id="6152" idx="1"/>
            <a:endCxn id="6146" idx="3"/>
          </p:cNvCxnSpPr>
          <p:nvPr/>
        </p:nvCxnSpPr>
        <p:spPr>
          <a:xfrm flipH="1" flipV="1">
            <a:off x="4898935" y="4800613"/>
            <a:ext cx="1208708" cy="16172"/>
          </a:xfrm>
          <a:prstGeom prst="straightConnector1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6372200" y="4077072"/>
            <a:ext cx="0" cy="504056"/>
          </a:xfrm>
          <a:prstGeom prst="straightConnector1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7528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9" b="26349"/>
          <a:stretch/>
        </p:blipFill>
        <p:spPr>
          <a:xfrm>
            <a:off x="0" y="1097280"/>
            <a:ext cx="8244408" cy="5528945"/>
          </a:xfrm>
          <a:prstGeom prst="rect">
            <a:avLst/>
          </a:prstGeom>
        </p:spPr>
      </p:pic>
      <p:sp>
        <p:nvSpPr>
          <p:cNvPr id="55299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/>
            <a:ahLst/>
            <a:cxnLst>
              <a:cxn ang="0">
                <a:pos x="0" y="590"/>
              </a:cxn>
              <a:cxn ang="0">
                <a:pos x="9" y="0"/>
              </a:cxn>
              <a:cxn ang="0">
                <a:pos x="5753" y="18"/>
              </a:cxn>
              <a:cxn ang="0">
                <a:pos x="5755" y="3972"/>
              </a:cxn>
              <a:cxn ang="0">
                <a:pos x="5078" y="3981"/>
              </a:cxn>
              <a:cxn ang="0">
                <a:pos x="5078" y="899"/>
              </a:cxn>
              <a:cxn ang="0">
                <a:pos x="5013" y="760"/>
              </a:cxn>
              <a:cxn ang="0">
                <a:pos x="4902" y="645"/>
              </a:cxn>
              <a:cxn ang="0">
                <a:pos x="4796" y="608"/>
              </a:cxn>
              <a:cxn ang="0">
                <a:pos x="4677" y="590"/>
              </a:cxn>
              <a:cxn ang="0">
                <a:pos x="0" y="590"/>
              </a:cxn>
            </a:cxnLst>
            <a:rect l="0" t="0" r="r" b="b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Freeform 4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4725" y="10"/>
              </a:cxn>
              <a:cxn ang="0">
                <a:pos x="5235" y="430"/>
              </a:cxn>
              <a:cxn ang="0">
                <a:pos x="5238" y="3279"/>
              </a:cxn>
            </a:cxnLst>
            <a:rect l="0" t="0" r="r" b="b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1981200"/>
            <a:ext cx="2286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6" name="Freeform 20"/>
          <p:cNvSpPr>
            <a:spLocks/>
          </p:cNvSpPr>
          <p:nvPr/>
        </p:nvSpPr>
        <p:spPr bwMode="auto">
          <a:xfrm>
            <a:off x="454025" y="1974850"/>
            <a:ext cx="7089775" cy="4198938"/>
          </a:xfrm>
          <a:custGeom>
            <a:avLst/>
            <a:gdLst/>
            <a:ahLst/>
            <a:cxnLst>
              <a:cxn ang="0">
                <a:pos x="0" y="2645"/>
              </a:cxn>
              <a:cxn ang="0">
                <a:pos x="0" y="0"/>
              </a:cxn>
              <a:cxn ang="0">
                <a:pos x="4178" y="4"/>
              </a:cxn>
              <a:cxn ang="0">
                <a:pos x="4238" y="6"/>
              </a:cxn>
              <a:cxn ang="0">
                <a:pos x="4286" y="14"/>
              </a:cxn>
              <a:cxn ang="0">
                <a:pos x="4334" y="34"/>
              </a:cxn>
              <a:cxn ang="0">
                <a:pos x="4378" y="62"/>
              </a:cxn>
              <a:cxn ang="0">
                <a:pos x="4414" y="98"/>
              </a:cxn>
              <a:cxn ang="0">
                <a:pos x="4438" y="134"/>
              </a:cxn>
              <a:cxn ang="0">
                <a:pos x="4454" y="168"/>
              </a:cxn>
              <a:cxn ang="0">
                <a:pos x="4462" y="212"/>
              </a:cxn>
              <a:cxn ang="0">
                <a:pos x="4466" y="292"/>
              </a:cxn>
              <a:cxn ang="0">
                <a:pos x="4466" y="2644"/>
              </a:cxn>
              <a:cxn ang="0">
                <a:pos x="0" y="2645"/>
              </a:cxn>
            </a:cxnLst>
            <a:rect l="0" t="0" r="r" b="b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593725" y="2087563"/>
            <a:ext cx="4968875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– </a:t>
            </a:r>
            <a:r>
              <a:rPr lang="en-GB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fonctionnalités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09600" y="2348880"/>
            <a:ext cx="6781800" cy="3744416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centralisée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FlipFlows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web –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smartphone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tablette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différentes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langues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fr-F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fr-FR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Modification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fonctionnement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d‘urgence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spéciale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CH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606252"/>
            <a:ext cx="2159843" cy="1370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8757" y="4607236"/>
            <a:ext cx="2105451" cy="1342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3347864" y="4869160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068960"/>
            <a:ext cx="3633098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7128" y="3068960"/>
            <a:ext cx="3093184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Ellipse 18"/>
          <p:cNvSpPr/>
          <p:nvPr/>
        </p:nvSpPr>
        <p:spPr>
          <a:xfrm>
            <a:off x="72008" y="980728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record REAL TIME –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FlipFlow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5408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9" b="26349"/>
          <a:stretch/>
        </p:blipFill>
        <p:spPr>
          <a:xfrm>
            <a:off x="0" y="1097280"/>
            <a:ext cx="8244408" cy="5528945"/>
          </a:xfrm>
          <a:prstGeom prst="rect">
            <a:avLst/>
          </a:prstGeom>
        </p:spPr>
      </p:pic>
      <p:sp>
        <p:nvSpPr>
          <p:cNvPr id="55299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/>
            <a:ahLst/>
            <a:cxnLst>
              <a:cxn ang="0">
                <a:pos x="0" y="590"/>
              </a:cxn>
              <a:cxn ang="0">
                <a:pos x="9" y="0"/>
              </a:cxn>
              <a:cxn ang="0">
                <a:pos x="5753" y="18"/>
              </a:cxn>
              <a:cxn ang="0">
                <a:pos x="5755" y="3972"/>
              </a:cxn>
              <a:cxn ang="0">
                <a:pos x="5078" y="3981"/>
              </a:cxn>
              <a:cxn ang="0">
                <a:pos x="5078" y="899"/>
              </a:cxn>
              <a:cxn ang="0">
                <a:pos x="5013" y="760"/>
              </a:cxn>
              <a:cxn ang="0">
                <a:pos x="4902" y="645"/>
              </a:cxn>
              <a:cxn ang="0">
                <a:pos x="4796" y="608"/>
              </a:cxn>
              <a:cxn ang="0">
                <a:pos x="4677" y="590"/>
              </a:cxn>
              <a:cxn ang="0">
                <a:pos x="0" y="590"/>
              </a:cxn>
            </a:cxnLst>
            <a:rect l="0" t="0" r="r" b="b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Freeform 4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4725" y="10"/>
              </a:cxn>
              <a:cxn ang="0">
                <a:pos x="5235" y="430"/>
              </a:cxn>
              <a:cxn ang="0">
                <a:pos x="5238" y="3279"/>
              </a:cxn>
            </a:cxnLst>
            <a:rect l="0" t="0" r="r" b="b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1981200"/>
            <a:ext cx="2286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6" name="Freeform 20"/>
          <p:cNvSpPr>
            <a:spLocks/>
          </p:cNvSpPr>
          <p:nvPr/>
        </p:nvSpPr>
        <p:spPr bwMode="auto">
          <a:xfrm>
            <a:off x="454025" y="1974850"/>
            <a:ext cx="7089775" cy="4198938"/>
          </a:xfrm>
          <a:custGeom>
            <a:avLst/>
            <a:gdLst/>
            <a:ahLst/>
            <a:cxnLst>
              <a:cxn ang="0">
                <a:pos x="0" y="2645"/>
              </a:cxn>
              <a:cxn ang="0">
                <a:pos x="0" y="0"/>
              </a:cxn>
              <a:cxn ang="0">
                <a:pos x="4178" y="4"/>
              </a:cxn>
              <a:cxn ang="0">
                <a:pos x="4238" y="6"/>
              </a:cxn>
              <a:cxn ang="0">
                <a:pos x="4286" y="14"/>
              </a:cxn>
              <a:cxn ang="0">
                <a:pos x="4334" y="34"/>
              </a:cxn>
              <a:cxn ang="0">
                <a:pos x="4378" y="62"/>
              </a:cxn>
              <a:cxn ang="0">
                <a:pos x="4414" y="98"/>
              </a:cxn>
              <a:cxn ang="0">
                <a:pos x="4438" y="134"/>
              </a:cxn>
              <a:cxn ang="0">
                <a:pos x="4454" y="168"/>
              </a:cxn>
              <a:cxn ang="0">
                <a:pos x="4462" y="212"/>
              </a:cxn>
              <a:cxn ang="0">
                <a:pos x="4466" y="292"/>
              </a:cxn>
              <a:cxn ang="0">
                <a:pos x="4466" y="2644"/>
              </a:cxn>
              <a:cxn ang="0">
                <a:pos x="0" y="2645"/>
              </a:cxn>
            </a:cxnLst>
            <a:rect l="0" t="0" r="r" b="b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593725" y="2087563"/>
            <a:ext cx="4968875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– </a:t>
            </a:r>
            <a:r>
              <a:rPr lang="en-GB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fonctionnalités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09600" y="2438400"/>
            <a:ext cx="6781800" cy="3581400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Appel de la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secteur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concerné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par Mail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API –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langue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choisie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9638" lvl="8" indent="-247650">
              <a:spcBef>
                <a:spcPct val="35000"/>
              </a:spcBef>
              <a:buClr>
                <a:srgbClr val="B2B2B2"/>
              </a:buClr>
            </a:pPr>
            <a:r>
              <a:rPr 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OU	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via API</a:t>
            </a: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Collecte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statistiques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journalière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mensuelle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etc.) </a:t>
            </a:r>
          </a:p>
          <a:p>
            <a:pPr marL="706438" lvl="2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comptage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passages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porte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6438" lvl="2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Tentatives de retour en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arrière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6438" lvl="2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Alarmes (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intrusions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06438" lvl="2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Paramétrable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Envoi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automatique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d‘e-mails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Fonction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alarme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</a:pPr>
            <a:r>
              <a:rPr lang="fr-FR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= Application </a:t>
            </a:r>
            <a:r>
              <a:rPr lang="fr-F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Interface (interface de connexion entre un logiciel et l’architecture IT de l’aéroport)</a:t>
            </a:r>
            <a:endParaRPr lang="de-DE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CH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852936"/>
            <a:ext cx="3109912" cy="94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016"/>
            <a:ext cx="2769617" cy="2366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llipse 14"/>
          <p:cNvSpPr/>
          <p:nvPr/>
        </p:nvSpPr>
        <p:spPr>
          <a:xfrm>
            <a:off x="72008" y="980728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record REAL TIME –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FlipFlow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5408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9" b="26349"/>
          <a:stretch/>
        </p:blipFill>
        <p:spPr>
          <a:xfrm>
            <a:off x="0" y="1097280"/>
            <a:ext cx="8244408" cy="5528945"/>
          </a:xfrm>
          <a:prstGeom prst="rect">
            <a:avLst/>
          </a:prstGeom>
        </p:spPr>
      </p:pic>
      <p:sp>
        <p:nvSpPr>
          <p:cNvPr id="55299" name="Freeform 3"/>
          <p:cNvSpPr>
            <a:spLocks/>
          </p:cNvSpPr>
          <p:nvPr/>
        </p:nvSpPr>
        <p:spPr bwMode="auto">
          <a:xfrm>
            <a:off x="-65088" y="504825"/>
            <a:ext cx="9136063" cy="6319838"/>
          </a:xfrm>
          <a:custGeom>
            <a:avLst/>
            <a:gdLst/>
            <a:ahLst/>
            <a:cxnLst>
              <a:cxn ang="0">
                <a:pos x="0" y="590"/>
              </a:cxn>
              <a:cxn ang="0">
                <a:pos x="9" y="0"/>
              </a:cxn>
              <a:cxn ang="0">
                <a:pos x="5753" y="18"/>
              </a:cxn>
              <a:cxn ang="0">
                <a:pos x="5755" y="3972"/>
              </a:cxn>
              <a:cxn ang="0">
                <a:pos x="5078" y="3981"/>
              </a:cxn>
              <a:cxn ang="0">
                <a:pos x="5078" y="899"/>
              </a:cxn>
              <a:cxn ang="0">
                <a:pos x="5013" y="760"/>
              </a:cxn>
              <a:cxn ang="0">
                <a:pos x="4902" y="645"/>
              </a:cxn>
              <a:cxn ang="0">
                <a:pos x="4796" y="608"/>
              </a:cxn>
              <a:cxn ang="0">
                <a:pos x="4677" y="590"/>
              </a:cxn>
              <a:cxn ang="0">
                <a:pos x="0" y="590"/>
              </a:cxn>
            </a:cxnLst>
            <a:rect l="0" t="0" r="r" b="b"/>
            <a:pathLst>
              <a:path w="5755" h="3981">
                <a:moveTo>
                  <a:pt x="0" y="590"/>
                </a:moveTo>
                <a:lnTo>
                  <a:pt x="9" y="0"/>
                </a:lnTo>
                <a:lnTo>
                  <a:pt x="5753" y="18"/>
                </a:lnTo>
                <a:lnTo>
                  <a:pt x="5755" y="3972"/>
                </a:lnTo>
                <a:lnTo>
                  <a:pt x="5078" y="3981"/>
                </a:lnTo>
                <a:lnTo>
                  <a:pt x="5078" y="899"/>
                </a:lnTo>
                <a:lnTo>
                  <a:pt x="5013" y="760"/>
                </a:lnTo>
                <a:lnTo>
                  <a:pt x="4902" y="645"/>
                </a:lnTo>
                <a:lnTo>
                  <a:pt x="4796" y="608"/>
                </a:lnTo>
                <a:lnTo>
                  <a:pt x="4677" y="590"/>
                </a:lnTo>
                <a:lnTo>
                  <a:pt x="0" y="59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Freeform 4"/>
          <p:cNvSpPr>
            <a:spLocks/>
          </p:cNvSpPr>
          <p:nvPr/>
        </p:nvSpPr>
        <p:spPr bwMode="auto">
          <a:xfrm>
            <a:off x="-314325" y="1423988"/>
            <a:ext cx="8316913" cy="5205412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4725" y="10"/>
              </a:cxn>
              <a:cxn ang="0">
                <a:pos x="5235" y="430"/>
              </a:cxn>
              <a:cxn ang="0">
                <a:pos x="5238" y="3279"/>
              </a:cxn>
            </a:cxnLst>
            <a:rect l="0" t="0" r="r" b="b"/>
            <a:pathLst>
              <a:path w="5239" h="3279">
                <a:moveTo>
                  <a:pt x="0" y="11"/>
                </a:moveTo>
                <a:lnTo>
                  <a:pt x="4725" y="10"/>
                </a:lnTo>
                <a:cubicBezTo>
                  <a:pt x="4948" y="0"/>
                  <a:pt x="5239" y="68"/>
                  <a:pt x="5235" y="430"/>
                </a:cubicBezTo>
                <a:cubicBezTo>
                  <a:pt x="5235" y="978"/>
                  <a:pt x="5233" y="2628"/>
                  <a:pt x="5238" y="3279"/>
                </a:cubicBezTo>
              </a:path>
            </a:pathLst>
          </a:cu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1981200"/>
            <a:ext cx="228600" cy="419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6" name="Freeform 20"/>
          <p:cNvSpPr>
            <a:spLocks/>
          </p:cNvSpPr>
          <p:nvPr/>
        </p:nvSpPr>
        <p:spPr bwMode="auto">
          <a:xfrm>
            <a:off x="454025" y="1974850"/>
            <a:ext cx="7089775" cy="4198938"/>
          </a:xfrm>
          <a:custGeom>
            <a:avLst/>
            <a:gdLst/>
            <a:ahLst/>
            <a:cxnLst>
              <a:cxn ang="0">
                <a:pos x="0" y="2645"/>
              </a:cxn>
              <a:cxn ang="0">
                <a:pos x="0" y="0"/>
              </a:cxn>
              <a:cxn ang="0">
                <a:pos x="4178" y="4"/>
              </a:cxn>
              <a:cxn ang="0">
                <a:pos x="4238" y="6"/>
              </a:cxn>
              <a:cxn ang="0">
                <a:pos x="4286" y="14"/>
              </a:cxn>
              <a:cxn ang="0">
                <a:pos x="4334" y="34"/>
              </a:cxn>
              <a:cxn ang="0">
                <a:pos x="4378" y="62"/>
              </a:cxn>
              <a:cxn ang="0">
                <a:pos x="4414" y="98"/>
              </a:cxn>
              <a:cxn ang="0">
                <a:pos x="4438" y="134"/>
              </a:cxn>
              <a:cxn ang="0">
                <a:pos x="4454" y="168"/>
              </a:cxn>
              <a:cxn ang="0">
                <a:pos x="4462" y="212"/>
              </a:cxn>
              <a:cxn ang="0">
                <a:pos x="4466" y="292"/>
              </a:cxn>
              <a:cxn ang="0">
                <a:pos x="4466" y="2644"/>
              </a:cxn>
              <a:cxn ang="0">
                <a:pos x="0" y="2645"/>
              </a:cxn>
            </a:cxnLst>
            <a:rect l="0" t="0" r="r" b="b"/>
            <a:pathLst>
              <a:path w="4466" h="2645">
                <a:moveTo>
                  <a:pt x="0" y="2645"/>
                </a:moveTo>
                <a:lnTo>
                  <a:pt x="0" y="0"/>
                </a:lnTo>
                <a:lnTo>
                  <a:pt x="4178" y="4"/>
                </a:lnTo>
                <a:lnTo>
                  <a:pt x="4238" y="6"/>
                </a:lnTo>
                <a:lnTo>
                  <a:pt x="4286" y="14"/>
                </a:lnTo>
                <a:lnTo>
                  <a:pt x="4334" y="34"/>
                </a:lnTo>
                <a:lnTo>
                  <a:pt x="4378" y="62"/>
                </a:lnTo>
                <a:lnTo>
                  <a:pt x="4414" y="98"/>
                </a:lnTo>
                <a:lnTo>
                  <a:pt x="4438" y="134"/>
                </a:lnTo>
                <a:lnTo>
                  <a:pt x="4454" y="168"/>
                </a:lnTo>
                <a:lnTo>
                  <a:pt x="4462" y="212"/>
                </a:lnTo>
                <a:lnTo>
                  <a:pt x="4466" y="292"/>
                </a:lnTo>
                <a:lnTo>
                  <a:pt x="4466" y="2644"/>
                </a:lnTo>
                <a:lnTo>
                  <a:pt x="0" y="264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593725" y="2087563"/>
            <a:ext cx="4968875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– connexion à distance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09600" y="2438400"/>
            <a:ext cx="6781800" cy="3581400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/>
          <a:lstStyle/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Webex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Teamviewer etc.</a:t>
            </a: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à jour du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connexion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sécurisée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238" lvl="1" indent="-247650">
              <a:spcBef>
                <a:spcPct val="35000"/>
              </a:spcBef>
              <a:buClr>
                <a:srgbClr val="B2B2B2"/>
              </a:buClr>
              <a:buFont typeface="Wingdings" pitchFamily="2" charset="2"/>
              <a:buChar char="è"/>
            </a:pPr>
            <a:endParaRPr lang="de-CH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3140968"/>
            <a:ext cx="494979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5724128" y="4725144"/>
            <a:ext cx="16561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Statut I/O</a:t>
            </a:r>
            <a:br>
              <a:rPr lang="de-DE" sz="1400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entrées</a:t>
            </a:r>
            <a:r>
              <a:rPr lang="de-DE" sz="1400" dirty="0" smtClean="0"/>
              <a:t>/ </a:t>
            </a:r>
            <a:r>
              <a:rPr lang="de-DE" sz="1400" dirty="0" err="1" smtClean="0"/>
              <a:t>sorties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5724128" y="3841303"/>
            <a:ext cx="165618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Liste des </a:t>
            </a:r>
            <a:r>
              <a:rPr lang="de-DE" sz="1400" dirty="0" err="1" smtClean="0"/>
              <a:t>modes</a:t>
            </a:r>
            <a:r>
              <a:rPr lang="de-DE" sz="1400" dirty="0" smtClean="0"/>
              <a:t> de </a:t>
            </a:r>
            <a:r>
              <a:rPr lang="de-DE" sz="1400" dirty="0" err="1" smtClean="0"/>
              <a:t>fonctionnement</a:t>
            </a:r>
            <a:r>
              <a:rPr lang="de-DE" sz="1400" dirty="0" smtClean="0"/>
              <a:t> </a:t>
            </a:r>
            <a:r>
              <a:rPr lang="de-DE" sz="1400" dirty="0" err="1" smtClean="0"/>
              <a:t>utilisés</a:t>
            </a:r>
            <a:endParaRPr lang="de-DE" sz="14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5724128" y="3356992"/>
            <a:ext cx="16561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Liste des Alarmes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724128" y="2924944"/>
            <a:ext cx="16561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Details des Alarmes</a:t>
            </a: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1989138"/>
            <a:ext cx="95885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Ellipse 18"/>
          <p:cNvSpPr/>
          <p:nvPr/>
        </p:nvSpPr>
        <p:spPr>
          <a:xfrm>
            <a:off x="72008" y="980728"/>
            <a:ext cx="467544" cy="43204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777240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GB" alt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FlipFlow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record REAL TIME –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Logiciel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de-DE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en-GB" altLang="de-D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FlipFlow</a:t>
            </a:r>
            <a:endParaRPr lang="en-GB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5408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Microsoft Office PowerPoint</Application>
  <PresentationFormat>Bildschirmpräsentation (4:3)</PresentationFormat>
  <Paragraphs>170</Paragraphs>
  <Slides>11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Larissa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Stoll Eliane</dc:creator>
  <cp:lastModifiedBy>121-xmo</cp:lastModifiedBy>
  <cp:revision>153</cp:revision>
  <cp:lastPrinted>2017-05-31T09:46:39Z</cp:lastPrinted>
  <dcterms:created xsi:type="dcterms:W3CDTF">2015-08-18T12:56:49Z</dcterms:created>
  <dcterms:modified xsi:type="dcterms:W3CDTF">2017-06-01T15:02:27Z</dcterms:modified>
</cp:coreProperties>
</file>